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61" r:id="rId5"/>
    <p:sldId id="264" r:id="rId6"/>
    <p:sldId id="267" r:id="rId7"/>
    <p:sldId id="265" r:id="rId8"/>
    <p:sldId id="269" r:id="rId9"/>
    <p:sldId id="270" r:id="rId10"/>
    <p:sldId id="271" r:id="rId11"/>
    <p:sldId id="272" r:id="rId12"/>
    <p:sldId id="273" r:id="rId13"/>
    <p:sldId id="275" r:id="rId14"/>
    <p:sldId id="276" r:id="rId15"/>
    <p:sldId id="280" r:id="rId16"/>
    <p:sldId id="281" r:id="rId17"/>
    <p:sldId id="282" r:id="rId18"/>
    <p:sldId id="283" r:id="rId19"/>
    <p:sldId id="284" r:id="rId20"/>
    <p:sldId id="285" r:id="rId21"/>
    <p:sldId id="277" r:id="rId22"/>
    <p:sldId id="286" r:id="rId23"/>
    <p:sldId id="287" r:id="rId24"/>
    <p:sldId id="289" r:id="rId25"/>
    <p:sldId id="288" r:id="rId26"/>
    <p:sldId id="278" r:id="rId27"/>
    <p:sldId id="279" r:id="rId28"/>
    <p:sldId id="274"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D69"/>
    <a:srgbClr val="1789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2" autoAdjust="0"/>
    <p:restoredTop sz="68164" autoAdjust="0"/>
  </p:normalViewPr>
  <p:slideViewPr>
    <p:cSldViewPr snapToGrid="0">
      <p:cViewPr varScale="1">
        <p:scale>
          <a:sx n="63" d="100"/>
          <a:sy n="63" d="100"/>
        </p:scale>
        <p:origin x="172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BF60921-EE2B-449B-9CFF-4594A1463406}" type="datetimeFigureOut">
              <a:rPr lang="en-US" smtClean="0"/>
              <a:t>10/25/2021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9822608-2FB6-4A39-BF5C-375FF2A7AC0D}" type="slidenum">
              <a:rPr lang="en-US" smtClean="0"/>
              <a:t>‹#›</a:t>
            </a:fld>
            <a:endParaRPr lang="en-US"/>
          </a:p>
        </p:txBody>
      </p:sp>
    </p:spTree>
    <p:extLst>
      <p:ext uri="{BB962C8B-B14F-4D97-AF65-F5344CB8AC3E}">
        <p14:creationId xmlns:p14="http://schemas.microsoft.com/office/powerpoint/2010/main" val="1035697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Prayer from</a:t>
            </a:r>
            <a:r>
              <a:rPr lang="en-US" baseline="0" dirty="0" smtClean="0"/>
              <a:t> Monday Week II:</a:t>
            </a:r>
          </a:p>
          <a:p>
            <a:r>
              <a:rPr lang="en-US" baseline="0" dirty="0" smtClean="0"/>
              <a:t>Almighty Father, you have brought us to the light of a new day:</a:t>
            </a:r>
          </a:p>
          <a:p>
            <a:r>
              <a:rPr lang="en-US" baseline="0" dirty="0" smtClean="0"/>
              <a:t>Keep us safe the whole day through from every sinful inclination.</a:t>
            </a:r>
          </a:p>
          <a:p>
            <a:r>
              <a:rPr lang="en-US" baseline="0" dirty="0" smtClean="0"/>
              <a:t>May all our thoughts, words and actions aim at doing what is pleasing in your sight.</a:t>
            </a:r>
          </a:p>
          <a:p>
            <a:r>
              <a:rPr lang="en-US" baseline="0" dirty="0" smtClean="0"/>
              <a:t>We ask this through our Lord, Jesus Christ, your Son,</a:t>
            </a:r>
          </a:p>
          <a:p>
            <a:r>
              <a:rPr lang="en-US" baseline="0" dirty="0" smtClean="0"/>
              <a:t>Who lives and reigns with you and the Holy Spirit, God for ever and ever.</a:t>
            </a:r>
          </a:p>
          <a:p>
            <a:r>
              <a:rPr lang="en-US" baseline="0" dirty="0" smtClean="0"/>
              <a:t>Amen.</a:t>
            </a:r>
          </a:p>
          <a:p>
            <a:endParaRPr lang="en-US" dirty="0" smtClean="0"/>
          </a:p>
          <a:p>
            <a:r>
              <a:rPr lang="en-US" dirty="0" smtClean="0"/>
              <a:t>This workshop will help participants develop a model for leadership in the workplace that is mission oriented and should provide a foundation in understanding oneself from a Catholic perspective that builds up holiness in individuals and a truly Catholic culture for the organization while embracing our unique gifts and differences.</a:t>
            </a:r>
          </a:p>
          <a:p>
            <a:endParaRPr lang="en-US" dirty="0" smtClean="0"/>
          </a:p>
        </p:txBody>
      </p:sp>
      <p:sp>
        <p:nvSpPr>
          <p:cNvPr id="4" name="Slide Number Placeholder 3"/>
          <p:cNvSpPr>
            <a:spLocks noGrp="1"/>
          </p:cNvSpPr>
          <p:nvPr>
            <p:ph type="sldNum" sz="quarter" idx="10"/>
          </p:nvPr>
        </p:nvSpPr>
        <p:spPr/>
        <p:txBody>
          <a:bodyPr/>
          <a:lstStyle/>
          <a:p>
            <a:fld id="{19822608-2FB6-4A39-BF5C-375FF2A7AC0D}" type="slidenum">
              <a:rPr lang="en-US" smtClean="0"/>
              <a:t>2</a:t>
            </a:fld>
            <a:endParaRPr lang="en-US"/>
          </a:p>
        </p:txBody>
      </p:sp>
    </p:spTree>
    <p:extLst>
      <p:ext uri="{BB962C8B-B14F-4D97-AF65-F5344CB8AC3E}">
        <p14:creationId xmlns:p14="http://schemas.microsoft.com/office/powerpoint/2010/main" val="455922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Participants are asked to read God Is</a:t>
            </a:r>
            <a:r>
              <a:rPr lang="en-US" baseline="0" dirty="0" smtClean="0"/>
              <a:t> Love prior to the retreat.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session has been led by a priest and has varied each time.  The theme of God’s love is explored, how God loves us unconditionally and our response to God’s love by our love for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Parable of the Good Samaritan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Part II – the blueprint for CC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Para. 28b – “There is no ordering of the State so just that it can eliminate the need for a service of love.  There will always be suffering which cries out for consolation and help.  There will always be loneliness.  There will always be situations of material need where help in the form of concrete love of neighbor is indispensable.”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Para. 31a – must first be professionally competent – formation of the heart – understanding humanity – purpose of the retreat.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Para. 33 – we should be guided by the faith that works through love … they must be moved by Christ’s love.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love of Christ compels us.</a:t>
            </a:r>
            <a:endParaRPr lang="en-US" dirty="0" smtClean="0"/>
          </a:p>
        </p:txBody>
      </p:sp>
      <p:sp>
        <p:nvSpPr>
          <p:cNvPr id="4" name="Slide Number Placeholder 3"/>
          <p:cNvSpPr>
            <a:spLocks noGrp="1"/>
          </p:cNvSpPr>
          <p:nvPr>
            <p:ph type="sldNum" sz="quarter" idx="10"/>
          </p:nvPr>
        </p:nvSpPr>
        <p:spPr/>
        <p:txBody>
          <a:bodyPr/>
          <a:lstStyle/>
          <a:p>
            <a:fld id="{19822608-2FB6-4A39-BF5C-375FF2A7AC0D}" type="slidenum">
              <a:rPr lang="en-US" smtClean="0"/>
              <a:t>12</a:t>
            </a:fld>
            <a:endParaRPr lang="en-US"/>
          </a:p>
        </p:txBody>
      </p:sp>
    </p:spTree>
    <p:extLst>
      <p:ext uri="{BB962C8B-B14F-4D97-AF65-F5344CB8AC3E}">
        <p14:creationId xmlns:p14="http://schemas.microsoft.com/office/powerpoint/2010/main" val="448849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goal of a virtuous life is to become like God.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a:t>
            </a:r>
            <a:r>
              <a:rPr lang="en-US" baseline="0" dirty="0" smtClean="0"/>
              <a:t> virtue is an habitual and firm disposition to do the good.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CCC 1804 – Human virtues are firm attitudes, stable dispositions, habitual perfections of intellect and will that govern our actions, order our passions, and guide our conduct according to reason and faith.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Provide list of many virtues and discuss how a vice may be a deficiency or excess of a virtue.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example:  the virtue of humility is linked to the vice of deficiency (Self-deprecating) and excess (Boastful)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Prayer, Fasting and Almsgiving keeps us rooted in a virtuous life.</a:t>
            </a:r>
            <a:endParaRPr lang="en-US" dirty="0" smtClean="0"/>
          </a:p>
        </p:txBody>
      </p:sp>
      <p:sp>
        <p:nvSpPr>
          <p:cNvPr id="4" name="Slide Number Placeholder 3"/>
          <p:cNvSpPr>
            <a:spLocks noGrp="1"/>
          </p:cNvSpPr>
          <p:nvPr>
            <p:ph type="sldNum" sz="quarter" idx="10"/>
          </p:nvPr>
        </p:nvSpPr>
        <p:spPr/>
        <p:txBody>
          <a:bodyPr/>
          <a:lstStyle/>
          <a:p>
            <a:fld id="{19822608-2FB6-4A39-BF5C-375FF2A7AC0D}" type="slidenum">
              <a:rPr lang="en-US" smtClean="0"/>
              <a:t>13</a:t>
            </a:fld>
            <a:endParaRPr lang="en-US"/>
          </a:p>
        </p:txBody>
      </p:sp>
    </p:spTree>
    <p:extLst>
      <p:ext uri="{BB962C8B-B14F-4D97-AF65-F5344CB8AC3E}">
        <p14:creationId xmlns:p14="http://schemas.microsoft.com/office/powerpoint/2010/main" val="114209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have had several different presenters and each has highlighted the lives of the saints that have been inspirational to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Key point – saints were just like us.  What</a:t>
            </a:r>
            <a:r>
              <a:rPr lang="en-US" baseline="0" dirty="0" smtClean="0"/>
              <a:t> can we learn from their lives?  We can see the messiness of their lives, their struggles and how they overcame.  How can we relate to them?  Saints are models for 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their human life, saints were weak, fallen and wounded.  But they overcame to live lives of virtue, holiness, immersed in Christ with their hearts on fire with His love.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Even St. Augustine said, “I will do your will, but not just yet.”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Saints highlighted in this session have been:</a:t>
            </a:r>
            <a:br>
              <a:rPr lang="en-US" baseline="0" dirty="0" smtClean="0"/>
            </a:br>
            <a:r>
              <a:rPr lang="en-US" baseline="0" dirty="0" smtClean="0"/>
              <a:t>St. Teresa of Avilla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St. Theresa of Calcutta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Bl. Carlo </a:t>
            </a:r>
            <a:r>
              <a:rPr lang="en-US" baseline="0" dirty="0" err="1" smtClean="0"/>
              <a:t>Acutis</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St. Elizabeth of Hungary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St. Therese of </a:t>
            </a:r>
            <a:r>
              <a:rPr lang="en-US" baseline="0" dirty="0" err="1" smtClean="0"/>
              <a:t>Liseux</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9822608-2FB6-4A39-BF5C-375FF2A7AC0D}" type="slidenum">
              <a:rPr lang="en-US" smtClean="0"/>
              <a:t>14</a:t>
            </a:fld>
            <a:endParaRPr lang="en-US"/>
          </a:p>
        </p:txBody>
      </p:sp>
    </p:spTree>
    <p:extLst>
      <p:ext uri="{BB962C8B-B14F-4D97-AF65-F5344CB8AC3E}">
        <p14:creationId xmlns:p14="http://schemas.microsoft.com/office/powerpoint/2010/main" val="1057264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After learning about the lives of some saints, we give a session on how to live a life of holiness.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CCC 2013</a:t>
            </a:r>
            <a:r>
              <a:rPr lang="en-US" baseline="0" dirty="0" smtClean="0"/>
              <a:t> – Be perfect as your heavenly Father is perfect.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Introduction to the Devout Life by St. Francis de Sales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Give them lots of questions to discuss and things to reflect 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9822608-2FB6-4A39-BF5C-375FF2A7AC0D}" type="slidenum">
              <a:rPr lang="en-US" smtClean="0"/>
              <a:t>15</a:t>
            </a:fld>
            <a:endParaRPr lang="en-US"/>
          </a:p>
        </p:txBody>
      </p:sp>
    </p:spTree>
    <p:extLst>
      <p:ext uri="{BB962C8B-B14F-4D97-AF65-F5344CB8AC3E}">
        <p14:creationId xmlns:p14="http://schemas.microsoft.com/office/powerpoint/2010/main" val="1164401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one evaluation at the conclusion of the retreat, one participant wrote of the wonderful experience, but also said, the sessions were a mile wide and an inch deep.  We could easily</a:t>
            </a:r>
            <a:r>
              <a:rPr lang="en-US" baseline="0" dirty="0" smtClean="0"/>
              <a:t> make a 3 day retreat out of any of these topics, but the intent is to give some exposure to things they may not have thought of.  Or at least to encourage them to delve further on their 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so it is with CST.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High level introduction to the principles of Human Dignity, Solidarity and Subsidiarity.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Help participants to recognize and live these principles through their work.</a:t>
            </a:r>
            <a:endParaRPr lang="en-US" dirty="0" smtClean="0"/>
          </a:p>
        </p:txBody>
      </p:sp>
      <p:sp>
        <p:nvSpPr>
          <p:cNvPr id="4" name="Slide Number Placeholder 3"/>
          <p:cNvSpPr>
            <a:spLocks noGrp="1"/>
          </p:cNvSpPr>
          <p:nvPr>
            <p:ph type="sldNum" sz="quarter" idx="10"/>
          </p:nvPr>
        </p:nvSpPr>
        <p:spPr/>
        <p:txBody>
          <a:bodyPr/>
          <a:lstStyle/>
          <a:p>
            <a:fld id="{19822608-2FB6-4A39-BF5C-375FF2A7AC0D}" type="slidenum">
              <a:rPr lang="en-US" smtClean="0"/>
              <a:t>16</a:t>
            </a:fld>
            <a:endParaRPr lang="en-US"/>
          </a:p>
        </p:txBody>
      </p:sp>
    </p:spTree>
    <p:extLst>
      <p:ext uri="{BB962C8B-B14F-4D97-AF65-F5344CB8AC3E}">
        <p14:creationId xmlns:p14="http://schemas.microsoft.com/office/powerpoint/2010/main" val="266766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one of the handouts used for the discussion questions.</a:t>
            </a:r>
            <a:endParaRPr lang="en-US" dirty="0"/>
          </a:p>
        </p:txBody>
      </p:sp>
      <p:sp>
        <p:nvSpPr>
          <p:cNvPr id="4" name="Slide Number Placeholder 3"/>
          <p:cNvSpPr>
            <a:spLocks noGrp="1"/>
          </p:cNvSpPr>
          <p:nvPr>
            <p:ph type="sldNum" sz="quarter" idx="10"/>
          </p:nvPr>
        </p:nvSpPr>
        <p:spPr/>
        <p:txBody>
          <a:bodyPr/>
          <a:lstStyle/>
          <a:p>
            <a:fld id="{19822608-2FB6-4A39-BF5C-375FF2A7AC0D}" type="slidenum">
              <a:rPr lang="en-US" smtClean="0"/>
              <a:t>17</a:t>
            </a:fld>
            <a:endParaRPr lang="en-US"/>
          </a:p>
        </p:txBody>
      </p:sp>
    </p:spTree>
    <p:extLst>
      <p:ext uri="{BB962C8B-B14F-4D97-AF65-F5344CB8AC3E}">
        <p14:creationId xmlns:p14="http://schemas.microsoft.com/office/powerpoint/2010/main" val="1970505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used the </a:t>
            </a:r>
            <a:r>
              <a:rPr lang="en-US" dirty="0" err="1" smtClean="0"/>
              <a:t>DiSC</a:t>
            </a:r>
            <a:r>
              <a:rPr lang="en-US" dirty="0" smtClean="0"/>
              <a:t> assessment tool for a number of years.  A</a:t>
            </a:r>
            <a:r>
              <a:rPr lang="en-US" baseline="0" dirty="0" smtClean="0"/>
              <a:t> tool for understanding yourself and others better.  Myers Briggs or other tools could accomplish the same thing.</a:t>
            </a:r>
          </a:p>
          <a:p>
            <a:r>
              <a:rPr lang="en-US" baseline="0" dirty="0" smtClean="0"/>
              <a:t>It is important to know our own limitations, what we can do to overcome them, how we present ourselves to others and finally how we relate to others who have a different profile.</a:t>
            </a:r>
          </a:p>
          <a:p>
            <a:endParaRPr lang="en-US" baseline="0" dirty="0" smtClean="0"/>
          </a:p>
          <a:p>
            <a:r>
              <a:rPr lang="en-US" baseline="0" dirty="0" smtClean="0"/>
              <a:t>They get an understanding of their workplace priorities and preferences.</a:t>
            </a:r>
          </a:p>
          <a:p>
            <a:endParaRPr lang="en-US" baseline="0" dirty="0" smtClean="0"/>
          </a:p>
          <a:p>
            <a:r>
              <a:rPr lang="en-US" baseline="0" dirty="0" smtClean="0"/>
              <a:t>Dominant/Direct</a:t>
            </a:r>
          </a:p>
          <a:p>
            <a:r>
              <a:rPr lang="en-US" baseline="0" dirty="0" smtClean="0"/>
              <a:t>Influencer/Enthusiastic</a:t>
            </a:r>
          </a:p>
          <a:p>
            <a:r>
              <a:rPr lang="en-US" baseline="0" dirty="0" smtClean="0"/>
              <a:t>Steady/Service</a:t>
            </a:r>
          </a:p>
          <a:p>
            <a:r>
              <a:rPr lang="en-US" baseline="0" dirty="0" smtClean="0"/>
              <a:t>Conscientious/Cautious</a:t>
            </a:r>
            <a:endParaRPr lang="en-US" dirty="0"/>
          </a:p>
        </p:txBody>
      </p:sp>
      <p:sp>
        <p:nvSpPr>
          <p:cNvPr id="4" name="Slide Number Placeholder 3"/>
          <p:cNvSpPr>
            <a:spLocks noGrp="1"/>
          </p:cNvSpPr>
          <p:nvPr>
            <p:ph type="sldNum" sz="quarter" idx="10"/>
          </p:nvPr>
        </p:nvSpPr>
        <p:spPr/>
        <p:txBody>
          <a:bodyPr/>
          <a:lstStyle/>
          <a:p>
            <a:fld id="{19822608-2FB6-4A39-BF5C-375FF2A7AC0D}" type="slidenum">
              <a:rPr lang="en-US" smtClean="0"/>
              <a:t>18</a:t>
            </a:fld>
            <a:endParaRPr lang="en-US"/>
          </a:p>
        </p:txBody>
      </p:sp>
    </p:spTree>
    <p:extLst>
      <p:ext uri="{BB962C8B-B14F-4D97-AF65-F5344CB8AC3E}">
        <p14:creationId xmlns:p14="http://schemas.microsoft.com/office/powerpoint/2010/main" val="56209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probably all know the 7 gifts of the Holy Spirit:</a:t>
            </a:r>
          </a:p>
          <a:p>
            <a:r>
              <a:rPr lang="en-US" dirty="0" smtClean="0"/>
              <a:t>Wisdom</a:t>
            </a:r>
          </a:p>
          <a:p>
            <a:r>
              <a:rPr lang="en-US" dirty="0" smtClean="0"/>
              <a:t>Understanding</a:t>
            </a:r>
          </a:p>
          <a:p>
            <a:r>
              <a:rPr lang="en-US" dirty="0" smtClean="0"/>
              <a:t>Counsel</a:t>
            </a:r>
          </a:p>
          <a:p>
            <a:r>
              <a:rPr lang="en-US" dirty="0" smtClean="0"/>
              <a:t>Fortitude</a:t>
            </a:r>
          </a:p>
          <a:p>
            <a:r>
              <a:rPr lang="en-US" dirty="0" smtClean="0"/>
              <a:t>Knowledge</a:t>
            </a:r>
          </a:p>
          <a:p>
            <a:r>
              <a:rPr lang="en-US" dirty="0" smtClean="0"/>
              <a:t>Piety</a:t>
            </a:r>
          </a:p>
          <a:p>
            <a:r>
              <a:rPr lang="en-US" dirty="0" smtClean="0"/>
              <a:t>Fear of the Lord</a:t>
            </a:r>
          </a:p>
          <a:p>
            <a:endParaRPr lang="en-US" dirty="0" smtClean="0"/>
          </a:p>
          <a:p>
            <a:r>
              <a:rPr lang="en-US" dirty="0" smtClean="0"/>
              <a:t>But honestly this has been the session most difficult to have a great impact.  (We have had 3 different presenters) I think we could look at St. Thomas Aquinas’ interpretation of these gifts, but need to help participants recognize the gifts in themselves.  </a:t>
            </a:r>
          </a:p>
          <a:p>
            <a:endParaRPr lang="en-US" dirty="0" smtClean="0"/>
          </a:p>
          <a:p>
            <a:r>
              <a:rPr lang="en-US" dirty="0" smtClean="0"/>
              <a:t>The gifts of the Holy Spirit help us on the way of perfection.  We</a:t>
            </a:r>
            <a:r>
              <a:rPr lang="en-US" baseline="0" dirty="0" smtClean="0"/>
              <a:t> tend to not want to toot our own horn.  But we can life as a witness by applying these gifts.</a:t>
            </a:r>
            <a:endParaRPr lang="en-US" dirty="0"/>
          </a:p>
        </p:txBody>
      </p:sp>
      <p:sp>
        <p:nvSpPr>
          <p:cNvPr id="4" name="Slide Number Placeholder 3"/>
          <p:cNvSpPr>
            <a:spLocks noGrp="1"/>
          </p:cNvSpPr>
          <p:nvPr>
            <p:ph type="sldNum" sz="quarter" idx="10"/>
          </p:nvPr>
        </p:nvSpPr>
        <p:spPr/>
        <p:txBody>
          <a:bodyPr/>
          <a:lstStyle/>
          <a:p>
            <a:fld id="{19822608-2FB6-4A39-BF5C-375FF2A7AC0D}" type="slidenum">
              <a:rPr lang="en-US" smtClean="0"/>
              <a:t>19</a:t>
            </a:fld>
            <a:endParaRPr lang="en-US"/>
          </a:p>
        </p:txBody>
      </p:sp>
    </p:spTree>
    <p:extLst>
      <p:ext uri="{BB962C8B-B14F-4D97-AF65-F5344CB8AC3E}">
        <p14:creationId xmlns:p14="http://schemas.microsoft.com/office/powerpoint/2010/main" val="2690401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chose the movie Romero because he exemplifies the progression of leading the spiritual self, outer self and others.  It can be very disturbing for some to watch so we have a break following the movie before coming back to discuss.  After the discussion, emotions have been high so they have another break.  Then Mass is celebrated.</a:t>
            </a:r>
          </a:p>
          <a:p>
            <a:endParaRPr lang="en-US" baseline="0" dirty="0" smtClean="0"/>
          </a:p>
          <a:p>
            <a:r>
              <a:rPr lang="en-US" baseline="0" dirty="0" smtClean="0"/>
              <a:t>From the Oscar Romero Prayer:</a:t>
            </a:r>
          </a:p>
          <a:p>
            <a:r>
              <a:rPr lang="en-US" baseline="0" dirty="0" smtClean="0"/>
              <a:t>We accomplish in our lifetime only a tiny fraction of the magnificent enterprise that is God’s work.  We plant the seeds that one day will grow.  We water seeds already planted, knowing they hold future promise.  We lay foundations that will need further development.</a:t>
            </a:r>
            <a:endParaRPr lang="en-US" dirty="0"/>
          </a:p>
        </p:txBody>
      </p:sp>
      <p:sp>
        <p:nvSpPr>
          <p:cNvPr id="4" name="Slide Number Placeholder 3"/>
          <p:cNvSpPr>
            <a:spLocks noGrp="1"/>
          </p:cNvSpPr>
          <p:nvPr>
            <p:ph type="sldNum" sz="quarter" idx="10"/>
          </p:nvPr>
        </p:nvSpPr>
        <p:spPr/>
        <p:txBody>
          <a:bodyPr/>
          <a:lstStyle/>
          <a:p>
            <a:fld id="{19822608-2FB6-4A39-BF5C-375FF2A7AC0D}" type="slidenum">
              <a:rPr lang="en-US" smtClean="0"/>
              <a:t>20</a:t>
            </a:fld>
            <a:endParaRPr lang="en-US"/>
          </a:p>
        </p:txBody>
      </p:sp>
    </p:spTree>
    <p:extLst>
      <p:ext uri="{BB962C8B-B14F-4D97-AF65-F5344CB8AC3E}">
        <p14:creationId xmlns:p14="http://schemas.microsoft.com/office/powerpoint/2010/main" val="483555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probably thousands of books on the subject of leadership or becoming a leader, but the one preeminent book on servant leadership is the Bible. </a:t>
            </a:r>
          </a:p>
          <a:p>
            <a:r>
              <a:rPr lang="en-US" dirty="0" smtClean="0"/>
              <a:t>Our presenter uses the Bible as THE book of leadership.  </a:t>
            </a:r>
          </a:p>
          <a:p>
            <a:r>
              <a:rPr lang="en-US" dirty="0" smtClean="0"/>
              <a:t>Discuss attributes of a servant leader.  Selflessness and humility are key.</a:t>
            </a:r>
          </a:p>
          <a:p>
            <a:r>
              <a:rPr lang="en-US" dirty="0" smtClean="0"/>
              <a:t>The great leader is first seen as a servant.  The first shall be last and the last shall be first.</a:t>
            </a:r>
          </a:p>
          <a:p>
            <a:r>
              <a:rPr lang="en-US" dirty="0" smtClean="0"/>
              <a:t>Following Jesus … leading others to Jesus</a:t>
            </a:r>
            <a:r>
              <a:rPr lang="en-US" baseline="0" dirty="0" smtClean="0"/>
              <a:t> – Baptismal call</a:t>
            </a:r>
          </a:p>
          <a:p>
            <a:endParaRPr lang="en-US" baseline="0" dirty="0" smtClean="0"/>
          </a:p>
          <a:p>
            <a:r>
              <a:rPr lang="en-US" b="1" baseline="0" dirty="0" smtClean="0"/>
              <a:t>Leading a balanced life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use the story of Martha and Mary in the Gospel of Luke.  We may be inclined as servants in the Church to be like Martha, but we all need times when we are like Mary.  This is a conversational session discussing the challenges and joys we have in our work and recognizing the times when we need to sit at the feet of Jesus.  We discuss how stress and pressure can lead to burnout, but also recognize the sweet spot when we are at our optimal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Cats in the Cradle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Accountability partners</a:t>
            </a:r>
          </a:p>
          <a:p>
            <a:endParaRPr lang="en-US" dirty="0"/>
          </a:p>
        </p:txBody>
      </p:sp>
      <p:sp>
        <p:nvSpPr>
          <p:cNvPr id="4" name="Slide Number Placeholder 3"/>
          <p:cNvSpPr>
            <a:spLocks noGrp="1"/>
          </p:cNvSpPr>
          <p:nvPr>
            <p:ph type="sldNum" sz="quarter" idx="10"/>
          </p:nvPr>
        </p:nvSpPr>
        <p:spPr/>
        <p:txBody>
          <a:bodyPr/>
          <a:lstStyle/>
          <a:p>
            <a:fld id="{19822608-2FB6-4A39-BF5C-375FF2A7AC0D}" type="slidenum">
              <a:rPr lang="en-US" smtClean="0"/>
              <a:t>21</a:t>
            </a:fld>
            <a:endParaRPr lang="en-US"/>
          </a:p>
        </p:txBody>
      </p:sp>
    </p:spTree>
    <p:extLst>
      <p:ext uri="{BB962C8B-B14F-4D97-AF65-F5344CB8AC3E}">
        <p14:creationId xmlns:p14="http://schemas.microsoft.com/office/powerpoint/2010/main" val="3297678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Presentation Description</a:t>
            </a:r>
          </a:p>
          <a:p>
            <a:r>
              <a:rPr lang="en-US" dirty="0" smtClean="0"/>
              <a:t>We can have many good leaders (managers, directors, even key volunteers) in an organization, but without a foundation in understanding oneself from a Catholic perspective, something will be missing that enhances culture and mission.</a:t>
            </a:r>
          </a:p>
          <a:p>
            <a:r>
              <a:rPr lang="en-US" dirty="0" smtClean="0"/>
              <a:t> </a:t>
            </a:r>
          </a:p>
          <a:p>
            <a:r>
              <a:rPr lang="en-US" dirty="0" smtClean="0"/>
              <a:t>We’ll review the outline and content of the United in Mission initiative at CCEOK and hopefully give</a:t>
            </a:r>
            <a:r>
              <a:rPr lang="en-US" baseline="0" dirty="0" smtClean="0"/>
              <a:t> you insight into applying</a:t>
            </a:r>
            <a:r>
              <a:rPr lang="en-US" dirty="0" smtClean="0"/>
              <a:t> the framework into your organization. We will walk through the components of Leading the Spiritual Self, Leading the Outer Self and Leading Others adapted from a diagram in “Good Leaders, Good Shepherds”.</a:t>
            </a:r>
          </a:p>
          <a:p>
            <a:r>
              <a:rPr lang="en-US" dirty="0" smtClean="0"/>
              <a:t> </a:t>
            </a:r>
          </a:p>
          <a:p>
            <a:r>
              <a:rPr lang="en-US" dirty="0" smtClean="0"/>
              <a:t>The framework is built around these three areas and covers:</a:t>
            </a:r>
          </a:p>
          <a:p>
            <a:r>
              <a:rPr lang="en-US" dirty="0" smtClean="0"/>
              <a:t> </a:t>
            </a:r>
          </a:p>
          <a:p>
            <a:r>
              <a:rPr lang="en-US" dirty="0" smtClean="0"/>
              <a:t>How all (volunteers, clients and employees) have the same call to universal holiness.  We are all the same at some level – image and likeness of God, human dignity, fallen sinners, restored and redeemed, called to a life of holiness.</a:t>
            </a:r>
          </a:p>
          <a:p>
            <a:r>
              <a:rPr lang="en-US" dirty="0" smtClean="0"/>
              <a:t> </a:t>
            </a:r>
          </a:p>
          <a:p>
            <a:r>
              <a:rPr lang="en-US" dirty="0" smtClean="0"/>
              <a:t>Exploring our differences.  We are all made different and relate to each other in different ways.  We want to be aware of and celebrate our differences – all the different ingredients in a soup make for a very tasty meal – no one singled out for being better, but being unified in service and mission.  We want to embrace our differences to build up the Body of Christ.</a:t>
            </a:r>
          </a:p>
          <a:p>
            <a:endParaRPr lang="en-US" dirty="0" smtClean="0"/>
          </a:p>
          <a:p>
            <a:r>
              <a:rPr lang="en-US" dirty="0" smtClean="0"/>
              <a:t>Using our similarities and our differences to build up leadership roles.  How do we lead each other?  How do we reach out in relationship to lead, serve, communicate, assist, delegate, support, encourage, challenge …. In order to fulfill our mission and have others recognize what makes us different.  We all own the mission!</a:t>
            </a:r>
          </a:p>
          <a:p>
            <a:r>
              <a:rPr lang="en-US" dirty="0" smtClean="0"/>
              <a:t> </a:t>
            </a:r>
          </a:p>
          <a:p>
            <a:r>
              <a:rPr lang="en-US" dirty="0" smtClean="0"/>
              <a:t>Catholic Charities University – United in Mission provides an understanding of the unique way our mission comes to life through customized dynamic course blocks delivered to employees and volunteers.  Every teaching area is based on Catholic thought, specific to program needs and immediately applicable to the job function.</a:t>
            </a:r>
          </a:p>
        </p:txBody>
      </p:sp>
      <p:sp>
        <p:nvSpPr>
          <p:cNvPr id="4" name="Slide Number Placeholder 3"/>
          <p:cNvSpPr>
            <a:spLocks noGrp="1"/>
          </p:cNvSpPr>
          <p:nvPr>
            <p:ph type="sldNum" sz="quarter" idx="10"/>
          </p:nvPr>
        </p:nvSpPr>
        <p:spPr/>
        <p:txBody>
          <a:bodyPr/>
          <a:lstStyle/>
          <a:p>
            <a:fld id="{19822608-2FB6-4A39-BF5C-375FF2A7AC0D}" type="slidenum">
              <a:rPr lang="en-US" smtClean="0"/>
              <a:t>3</a:t>
            </a:fld>
            <a:endParaRPr lang="en-US"/>
          </a:p>
        </p:txBody>
      </p:sp>
    </p:spTree>
    <p:extLst>
      <p:ext uri="{BB962C8B-B14F-4D97-AF65-F5344CB8AC3E}">
        <p14:creationId xmlns:p14="http://schemas.microsoft.com/office/powerpoint/2010/main" val="2270926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Does </a:t>
            </a:r>
            <a:r>
              <a:rPr lang="en-US" sz="1200" b="1" kern="1200" dirty="0" smtClean="0">
                <a:solidFill>
                  <a:schemeClr val="tx1"/>
                </a:solidFill>
                <a:effectLst/>
                <a:latin typeface="+mn-lt"/>
                <a:ea typeface="+mn-ea"/>
                <a:cs typeface="+mn-cs"/>
              </a:rPr>
              <a:t>Christian leadership and hospitality </a:t>
            </a:r>
            <a:r>
              <a:rPr lang="en-US" sz="1200" kern="1200" dirty="0" smtClean="0">
                <a:solidFill>
                  <a:schemeClr val="tx1"/>
                </a:solidFill>
                <a:effectLst/>
                <a:latin typeface="+mn-lt"/>
                <a:ea typeface="+mn-ea"/>
                <a:cs typeface="+mn-cs"/>
              </a:rPr>
              <a:t>define the person who takes charge to set up coffee and donuts after Mass?  Maybe so, but it goes much further.  Does Mt. 25 resonate with you? “When I was a stranger, you welcomed me.”  Hospitality means being aware of someone’s need without them asking for help.  We discuss how we can do this with co-workers, clients, guests or any person coming to the door?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Being a hospitable host in a Christian way.  It’s a moral obligation</a:t>
            </a:r>
            <a:r>
              <a:rPr lang="en-US" sz="1200" kern="1200" baseline="0" dirty="0" smtClean="0">
                <a:solidFill>
                  <a:schemeClr val="tx1"/>
                </a:solidFill>
                <a:effectLst/>
                <a:latin typeface="+mn-lt"/>
                <a:ea typeface="+mn-ea"/>
                <a:cs typeface="+mn-cs"/>
              </a:rPr>
              <a:t> – the outworking of the Holy Spirit using us.  It’s a sacred duty.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Monty</a:t>
            </a:r>
            <a:r>
              <a:rPr lang="en-US" sz="1200" kern="1200" baseline="0" dirty="0" smtClean="0">
                <a:solidFill>
                  <a:schemeClr val="tx1"/>
                </a:solidFill>
                <a:effectLst/>
                <a:latin typeface="+mn-lt"/>
                <a:ea typeface="+mn-ea"/>
                <a:cs typeface="+mn-cs"/>
              </a:rPr>
              <a:t> Hall – Door 1, 2 or 3?  We say no wrong door.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Team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Gives an overview of the stages a team or program go through.  Forming, Storming, Norming, Performing, Transforming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Puts into perspective what many have experienced.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Identifies leaders role in setting expectations and modeling behavior.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Highlights our interactions and relationships with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Building Trust in the Team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This is a session that gives a lot of best practices as someone who leads others.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Inspect what you expect.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Divine Mercy image – Jesus, I trust in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Takes patience, vulnerability, humility, commitment, courage, accountability, transparency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4 scripture passages used for clarity.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Crucial Conversations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Participants are asked to read the book prior to the retreat.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Discussion on people’s tendencies for flight or fight – here called silence or violence.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Explores principles and skills.  Role playing.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Starting with heart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Find the mutual purpose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Shared pool of meaning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Respect for each other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Determine what to accomplish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Do what is best for yourself, the other person and the relationship.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Welfare, Charity and Mission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Article</a:t>
            </a:r>
            <a:r>
              <a:rPr lang="en-US" sz="1200" b="0" kern="1200" baseline="0" dirty="0" smtClean="0">
                <a:solidFill>
                  <a:schemeClr val="tx1"/>
                </a:solidFill>
                <a:effectLst/>
                <a:latin typeface="+mn-lt"/>
                <a:ea typeface="+mn-ea"/>
                <a:cs typeface="+mn-cs"/>
              </a:rPr>
              <a:t> subtitled “Postures in the Helping Relationship”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Read and discuss the article.</a:t>
            </a:r>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9822608-2FB6-4A39-BF5C-375FF2A7AC0D}" type="slidenum">
              <a:rPr lang="en-US" smtClean="0"/>
              <a:t>23</a:t>
            </a:fld>
            <a:endParaRPr lang="en-US"/>
          </a:p>
        </p:txBody>
      </p:sp>
    </p:spTree>
    <p:extLst>
      <p:ext uri="{BB962C8B-B14F-4D97-AF65-F5344CB8AC3E}">
        <p14:creationId xmlns:p14="http://schemas.microsoft.com/office/powerpoint/2010/main" val="4159804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Began working for the Church in 1994 as Business Manager and Pastoral Associate for a large multi-cultural parish in New Hampshire. (Mass in 5 languages)</a:t>
            </a:r>
          </a:p>
          <a:p>
            <a:r>
              <a:rPr lang="en-US" dirty="0" smtClean="0"/>
              <a:t>Ordained a Permanent Deacon in 2002 and earned a Master’s Degree in Theology.</a:t>
            </a:r>
          </a:p>
          <a:p>
            <a:r>
              <a:rPr lang="en-US" dirty="0" smtClean="0"/>
              <a:t>Moved to Oklahoma in 2010 and started working at Catholic Charities of Eastern Oklahoma in 2011.</a:t>
            </a:r>
          </a:p>
          <a:p>
            <a:r>
              <a:rPr lang="en-US" dirty="0" smtClean="0"/>
              <a:t>Have held several roles and now the Chief of Mission Integration</a:t>
            </a:r>
            <a:r>
              <a:rPr lang="en-US" baseline="0" dirty="0" smtClean="0"/>
              <a:t> – leading mission and culture as well as overseeing HR and Volunteer Engagement.</a:t>
            </a:r>
            <a:endParaRPr lang="en-US" dirty="0" smtClean="0"/>
          </a:p>
          <a:p>
            <a:endParaRPr lang="en-US" dirty="0"/>
          </a:p>
        </p:txBody>
      </p:sp>
      <p:sp>
        <p:nvSpPr>
          <p:cNvPr id="4" name="Slide Number Placeholder 3"/>
          <p:cNvSpPr>
            <a:spLocks noGrp="1"/>
          </p:cNvSpPr>
          <p:nvPr>
            <p:ph type="sldNum" sz="quarter" idx="10"/>
          </p:nvPr>
        </p:nvSpPr>
        <p:spPr/>
        <p:txBody>
          <a:bodyPr/>
          <a:lstStyle/>
          <a:p>
            <a:fld id="{19822608-2FB6-4A39-BF5C-375FF2A7AC0D}" type="slidenum">
              <a:rPr lang="en-US" smtClean="0"/>
              <a:t>5</a:t>
            </a:fld>
            <a:endParaRPr lang="en-US"/>
          </a:p>
        </p:txBody>
      </p:sp>
    </p:spTree>
    <p:extLst>
      <p:ext uri="{BB962C8B-B14F-4D97-AF65-F5344CB8AC3E}">
        <p14:creationId xmlns:p14="http://schemas.microsoft.com/office/powerpoint/2010/main" val="2356983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Quote from section on “The Strategic Direction”: Ultimately, the volunteers, employees and benefactors who are part of this community of faith will be called to go deeper in their relationship with each other, deeper in their respective leadership and deeper in their commitment to transform both society and themselves in alignment with Christ’s universal call to holiness.</a:t>
            </a:r>
            <a:endParaRPr lang="en-US" dirty="0"/>
          </a:p>
        </p:txBody>
      </p:sp>
      <p:sp>
        <p:nvSpPr>
          <p:cNvPr id="4" name="Slide Number Placeholder 3"/>
          <p:cNvSpPr>
            <a:spLocks noGrp="1"/>
          </p:cNvSpPr>
          <p:nvPr>
            <p:ph type="sldNum" sz="quarter" idx="10"/>
          </p:nvPr>
        </p:nvSpPr>
        <p:spPr/>
        <p:txBody>
          <a:bodyPr/>
          <a:lstStyle/>
          <a:p>
            <a:fld id="{19822608-2FB6-4A39-BF5C-375FF2A7AC0D}" type="slidenum">
              <a:rPr lang="en-US" smtClean="0"/>
              <a:t>6</a:t>
            </a:fld>
            <a:endParaRPr lang="en-US"/>
          </a:p>
        </p:txBody>
      </p:sp>
    </p:spTree>
    <p:extLst>
      <p:ext uri="{BB962C8B-B14F-4D97-AF65-F5344CB8AC3E}">
        <p14:creationId xmlns:p14="http://schemas.microsoft.com/office/powerpoint/2010/main" val="2189692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Culture:</a:t>
            </a:r>
          </a:p>
          <a:p>
            <a:r>
              <a:rPr lang="en-US" dirty="0" smtClean="0"/>
              <a:t>Deepen our Catholic-based ministry by promoting Catholic Social Teachings to employees, volunteers and</a:t>
            </a:r>
            <a:r>
              <a:rPr lang="en-US" baseline="0" dirty="0" smtClean="0"/>
              <a:t> the board.</a:t>
            </a:r>
          </a:p>
          <a:p>
            <a:r>
              <a:rPr lang="en-US" baseline="0" dirty="0" smtClean="0"/>
              <a:t>Strengthen our programs to be volunteer-centric in their approach by mentoring staff to achieve growth in volunteer leadership positions.</a:t>
            </a:r>
          </a:p>
          <a:p>
            <a:r>
              <a:rPr lang="en-US" baseline="0" dirty="0" smtClean="0"/>
              <a:t>Create more opportunities for our volunteers to interface directly with people in need.</a:t>
            </a:r>
          </a:p>
          <a:p>
            <a:endParaRPr lang="en-US" baseline="0" dirty="0" smtClean="0"/>
          </a:p>
          <a:p>
            <a:r>
              <a:rPr lang="en-US" baseline="0" dirty="0" smtClean="0"/>
              <a:t>Formalized with the creation of the CMI position in 2020.</a:t>
            </a:r>
          </a:p>
          <a:p>
            <a:endParaRPr lang="en-US" baseline="0" dirty="0" smtClean="0"/>
          </a:p>
          <a:p>
            <a:r>
              <a:rPr lang="en-US" baseline="0" dirty="0" smtClean="0"/>
              <a:t>New hire/new volunteer cultural orientation</a:t>
            </a:r>
          </a:p>
          <a:p>
            <a:r>
              <a:rPr lang="en-US" baseline="0" dirty="0" smtClean="0"/>
              <a:t>Onboarding includes intro to CST</a:t>
            </a:r>
          </a:p>
          <a:p>
            <a:r>
              <a:rPr lang="en-US" baseline="0" dirty="0" smtClean="0"/>
              <a:t>Lunch and Learns</a:t>
            </a:r>
          </a:p>
          <a:p>
            <a:r>
              <a:rPr lang="en-US" baseline="0" dirty="0" smtClean="0"/>
              <a:t>CCU retreats</a:t>
            </a:r>
            <a:endParaRPr lang="en-US" dirty="0"/>
          </a:p>
        </p:txBody>
      </p:sp>
      <p:sp>
        <p:nvSpPr>
          <p:cNvPr id="4" name="Slide Number Placeholder 3"/>
          <p:cNvSpPr>
            <a:spLocks noGrp="1"/>
          </p:cNvSpPr>
          <p:nvPr>
            <p:ph type="sldNum" sz="quarter" idx="10"/>
          </p:nvPr>
        </p:nvSpPr>
        <p:spPr/>
        <p:txBody>
          <a:bodyPr/>
          <a:lstStyle/>
          <a:p>
            <a:fld id="{19822608-2FB6-4A39-BF5C-375FF2A7AC0D}" type="slidenum">
              <a:rPr lang="en-US" smtClean="0"/>
              <a:t>7</a:t>
            </a:fld>
            <a:endParaRPr lang="en-US"/>
          </a:p>
        </p:txBody>
      </p:sp>
    </p:spTree>
    <p:extLst>
      <p:ext uri="{BB962C8B-B14F-4D97-AF65-F5344CB8AC3E}">
        <p14:creationId xmlns:p14="http://schemas.microsoft.com/office/powerpoint/2010/main" val="3146223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Wikipedia says:  Culture is an umbrella term which </a:t>
            </a:r>
            <a:r>
              <a:rPr lang="en-US" sz="1200" b="1" kern="1200" dirty="0" smtClean="0">
                <a:solidFill>
                  <a:schemeClr val="tx1"/>
                </a:solidFill>
                <a:effectLst/>
                <a:latin typeface="+mn-lt"/>
                <a:ea typeface="+mn-ea"/>
                <a:cs typeface="+mn-cs"/>
              </a:rPr>
              <a:t>encompasses the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social behavior and norms</a:t>
            </a:r>
            <a:r>
              <a:rPr lang="en-US" sz="1200" kern="1200" dirty="0" smtClean="0">
                <a:solidFill>
                  <a:schemeClr val="tx1"/>
                </a:solidFill>
                <a:effectLst/>
                <a:latin typeface="+mn-lt"/>
                <a:ea typeface="+mn-ea"/>
                <a:cs typeface="+mn-cs"/>
              </a:rPr>
              <a:t> found in human societies [Organizations], as well as the knowledge, beliefs, arts, laws, customs, traditions, values, capabilities, and habits of the individuals in these groups.  </a:t>
            </a:r>
            <a:r>
              <a:rPr lang="en-US" sz="1200" i="1" kern="1200" dirty="0" smtClean="0">
                <a:solidFill>
                  <a:schemeClr val="tx1"/>
                </a:solidFill>
                <a:effectLst/>
                <a:latin typeface="+mn-lt"/>
                <a:ea typeface="+mn-ea"/>
                <a:cs typeface="+mn-cs"/>
              </a:rPr>
              <a:t>So we all contribute to the culture.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We acquire culture through the learning</a:t>
            </a:r>
            <a:r>
              <a:rPr lang="en-US" sz="1200" kern="1200" dirty="0" smtClean="0">
                <a:solidFill>
                  <a:schemeClr val="tx1"/>
                </a:solidFill>
                <a:effectLst/>
                <a:latin typeface="+mn-lt"/>
                <a:ea typeface="+mn-ea"/>
                <a:cs typeface="+mn-cs"/>
              </a:rPr>
              <a:t> processes of enculturation and socialization, which is shown by the diversity of cultures across societies.  </a:t>
            </a:r>
            <a:r>
              <a:rPr lang="en-US" sz="1200" b="1" kern="1200" dirty="0" smtClean="0">
                <a:solidFill>
                  <a:schemeClr val="tx1"/>
                </a:solidFill>
                <a:effectLst/>
                <a:latin typeface="+mn-lt"/>
                <a:ea typeface="+mn-ea"/>
                <a:cs typeface="+mn-cs"/>
              </a:rPr>
              <a:t>Culture is the set of knowledge acquired over time</a:t>
            </a:r>
            <a:r>
              <a:rPr lang="en-US" sz="1200"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Quote</a:t>
            </a:r>
            <a:r>
              <a:rPr lang="en-US" sz="1200" kern="1200" baseline="0" dirty="0" smtClean="0">
                <a:solidFill>
                  <a:schemeClr val="tx1"/>
                </a:solidFill>
                <a:effectLst/>
                <a:latin typeface="+mn-lt"/>
                <a:ea typeface="+mn-ea"/>
                <a:cs typeface="+mn-cs"/>
              </a:rPr>
              <a:t> from: </a:t>
            </a:r>
            <a:r>
              <a:rPr lang="en-US" sz="1200" kern="1200" dirty="0" smtClean="0">
                <a:solidFill>
                  <a:schemeClr val="tx1"/>
                </a:solidFill>
                <a:effectLst/>
                <a:latin typeface="+mn-lt"/>
                <a:ea typeface="+mn-ea"/>
                <a:cs typeface="+mn-cs"/>
              </a:rPr>
              <a:t>ASSESSMENT GUIDELINES FOR CULTURALLY RESPONSIVE ORGANIZATIONS OR PROGRAMS – CCUSA</a:t>
            </a:r>
          </a:p>
          <a:p>
            <a:r>
              <a:rPr lang="en-US" sz="1200" kern="1200" dirty="0" smtClean="0">
                <a:solidFill>
                  <a:schemeClr val="tx1"/>
                </a:solidFill>
                <a:effectLst/>
                <a:latin typeface="+mn-lt"/>
                <a:ea typeface="+mn-ea"/>
                <a:cs typeface="+mn-cs"/>
              </a:rPr>
              <a:t>“Culture </a:t>
            </a:r>
            <a:r>
              <a:rPr lang="en-US" sz="1200" b="1" kern="1200" dirty="0" smtClean="0">
                <a:solidFill>
                  <a:schemeClr val="tx1"/>
                </a:solidFill>
                <a:effectLst/>
                <a:latin typeface="+mn-lt"/>
                <a:ea typeface="+mn-ea"/>
                <a:cs typeface="+mn-cs"/>
              </a:rPr>
              <a:t>shapes personal and group values and attitudes</a:t>
            </a:r>
            <a:r>
              <a:rPr lang="en-US" sz="1200" kern="1200" dirty="0" smtClean="0">
                <a:solidFill>
                  <a:schemeClr val="tx1"/>
                </a:solidFill>
                <a:effectLst/>
                <a:latin typeface="+mn-lt"/>
                <a:ea typeface="+mn-ea"/>
                <a:cs typeface="+mn-cs"/>
              </a:rPr>
              <a:t>, including perceptions about what works and what doesn’t work, and what makes sense to a given community and what doesn’t. We all have a distinct cultural background that has helped define us as individuals and as members of our respective communities. Understanding a group’s culture helps agency professionals understand how members of that group view their environment and their role in it.”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Mission:  Our purpose.  Why we do what we do.  Our vocation and calling.  Ultimately to lead others to Christ</a:t>
            </a:r>
            <a:r>
              <a:rPr lang="en-US" sz="1200" kern="1200" baseline="0" dirty="0" smtClean="0">
                <a:solidFill>
                  <a:schemeClr val="tx1"/>
                </a:solidFill>
                <a:effectLst/>
                <a:latin typeface="+mn-lt"/>
                <a:ea typeface="+mn-ea"/>
                <a:cs typeface="+mn-cs"/>
              </a:rPr>
              <a:t> through our words and actions.  To be Christ’s merciful love to those who suffer.  The hands and feet of Christ.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Integration occurs when separate people or things are brought together.</a:t>
            </a:r>
            <a:r>
              <a:rPr lang="en-US" sz="1200" kern="1200" dirty="0" smtClean="0">
                <a:solidFill>
                  <a:schemeClr val="tx1"/>
                </a:solidFill>
                <a:effectLst/>
                <a:latin typeface="+mn-lt"/>
                <a:ea typeface="+mn-ea"/>
                <a:cs typeface="+mn-cs"/>
              </a:rPr>
              <a:t>  Integration is defined as mixing things or people together that were formerly separated.  The retreat we offer begins or continues this integration as we have people attend from all different programs.</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9822608-2FB6-4A39-BF5C-375FF2A7AC0D}" type="slidenum">
              <a:rPr lang="en-US" smtClean="0"/>
              <a:t>8</a:t>
            </a:fld>
            <a:endParaRPr lang="en-US"/>
          </a:p>
        </p:txBody>
      </p:sp>
    </p:spTree>
    <p:extLst>
      <p:ext uri="{BB962C8B-B14F-4D97-AF65-F5344CB8AC3E}">
        <p14:creationId xmlns:p14="http://schemas.microsoft.com/office/powerpoint/2010/main" val="3305186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Red arrow box:  Vision: To build a common culture of ministry and management for our employees and volunteers who serve the human person in many and multifaceted ways, yet, at their core, are called to be one in the mission of being Christ’s merciful love to those who suffer. </a:t>
            </a:r>
          </a:p>
          <a:p>
            <a:r>
              <a:rPr lang="en-US" sz="1200" b="0" i="0" u="none" strike="noStrike" kern="1200" baseline="0" dirty="0" smtClean="0">
                <a:solidFill>
                  <a:schemeClr val="tx1"/>
                </a:solidFill>
                <a:latin typeface="+mn-lt"/>
                <a:ea typeface="+mn-ea"/>
                <a:cs typeface="+mn-cs"/>
              </a:rPr>
              <a:t> </a:t>
            </a:r>
          </a:p>
          <a:p>
            <a:r>
              <a:rPr lang="en-US" sz="1200" b="1" i="0" u="none" strike="noStrike" kern="1200" baseline="0" dirty="0" smtClean="0">
                <a:solidFill>
                  <a:schemeClr val="tx1"/>
                </a:solidFill>
                <a:latin typeface="+mn-lt"/>
                <a:ea typeface="+mn-ea"/>
                <a:cs typeface="+mn-cs"/>
              </a:rPr>
              <a:t>Bottom box: Catholic Charities University (CCU) will offer formation that aims to develop specific knowledge and skills (mind and body) as well as formation of the heart (soul). </a:t>
            </a:r>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CCU is designed to unite our staff (employees and volunteers) through common understanding and vision of service and foster an understanding of the culture and mission of Catholic Charities, identify and develop skills among staff, and provide practical tools to guide action and engagement. </a:t>
            </a:r>
            <a:endParaRPr lang="en-US" sz="1200" b="1" i="0" u="none" strike="noStrike" kern="1200" baseline="0" dirty="0" smtClean="0">
              <a:solidFill>
                <a:schemeClr val="tx1"/>
              </a:solidFill>
              <a:latin typeface="+mn-lt"/>
              <a:ea typeface="+mn-ea"/>
              <a:cs typeface="+mn-cs"/>
            </a:endParaRPr>
          </a:p>
          <a:p>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Circles are not closed.  Each is open (always room for growth) and each flows to the other.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CCU is offered to small groups of 10-12 people at a time.  We go offsite for 3 days and 3 nights.  Since the groups are a blend of employees and lead volunteers across different programs, the first night is spent getting to know each other.  We enjoy dinner, have a few ice breakers (3 fun facts, this or that), then sip some wine or beer and sing some songs with Fr. John O’Neill.</a:t>
            </a:r>
          </a:p>
          <a:p>
            <a:endParaRPr lang="en-US" sz="1200" b="1"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9822608-2FB6-4A39-BF5C-375FF2A7AC0D}" type="slidenum">
              <a:rPr lang="en-US" smtClean="0"/>
              <a:t>9</a:t>
            </a:fld>
            <a:endParaRPr lang="en-US"/>
          </a:p>
        </p:txBody>
      </p:sp>
    </p:spTree>
    <p:extLst>
      <p:ext uri="{BB962C8B-B14F-4D97-AF65-F5344CB8AC3E}">
        <p14:creationId xmlns:p14="http://schemas.microsoft.com/office/powerpoint/2010/main" val="2563618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Encouraged to “tithe” 10% of work week to prayer.</a:t>
            </a:r>
          </a:p>
          <a:p>
            <a:endParaRPr lang="en-US" dirty="0" smtClean="0"/>
          </a:p>
          <a:p>
            <a:r>
              <a:rPr lang="en-US" dirty="0" smtClean="0"/>
              <a:t>CO for staff – CST videos, CEO talk of history and culture of CC</a:t>
            </a:r>
          </a:p>
          <a:p>
            <a:endParaRPr lang="en-US" dirty="0" smtClean="0"/>
          </a:p>
          <a:p>
            <a:r>
              <a:rPr lang="en-US" dirty="0" smtClean="0"/>
              <a:t>Lunch and Learns – Formation of the Heart, Job specific at 6-12</a:t>
            </a:r>
            <a:r>
              <a:rPr lang="en-US" baseline="0" dirty="0" smtClean="0"/>
              <a:t> per year</a:t>
            </a:r>
            <a:endParaRPr lang="en-US" dirty="0" smtClean="0"/>
          </a:p>
          <a:p>
            <a:endParaRPr lang="en-US" dirty="0" smtClean="0"/>
          </a:p>
          <a:p>
            <a:r>
              <a:rPr lang="en-US" dirty="0" smtClean="0"/>
              <a:t>Annual Retreats – 3 days private</a:t>
            </a:r>
          </a:p>
          <a:p>
            <a:r>
              <a:rPr lang="en-US" dirty="0" smtClean="0"/>
              <a:t>	 2X organization – formation and fun</a:t>
            </a:r>
          </a:p>
          <a:p>
            <a:r>
              <a:rPr lang="en-US" dirty="0" smtClean="0"/>
              <a:t>	CCU</a:t>
            </a:r>
          </a:p>
          <a:p>
            <a:endParaRPr lang="en-US" dirty="0" smtClean="0"/>
          </a:p>
          <a:p>
            <a:r>
              <a:rPr lang="en-US" dirty="0" smtClean="0"/>
              <a:t>Management Training – budgets, evaluations, coaching, payroll,</a:t>
            </a:r>
            <a:r>
              <a:rPr lang="en-US" baseline="0" dirty="0" smtClean="0"/>
              <a:t> timekeeping, policy and procedures, completing forms</a:t>
            </a:r>
            <a:endParaRPr lang="en-US" dirty="0" smtClean="0"/>
          </a:p>
          <a:p>
            <a:endParaRPr lang="en-US" dirty="0"/>
          </a:p>
        </p:txBody>
      </p:sp>
      <p:sp>
        <p:nvSpPr>
          <p:cNvPr id="4" name="Slide Number Placeholder 3"/>
          <p:cNvSpPr>
            <a:spLocks noGrp="1"/>
          </p:cNvSpPr>
          <p:nvPr>
            <p:ph type="sldNum" sz="quarter" idx="10"/>
          </p:nvPr>
        </p:nvSpPr>
        <p:spPr/>
        <p:txBody>
          <a:bodyPr/>
          <a:lstStyle/>
          <a:p>
            <a:fld id="{19822608-2FB6-4A39-BF5C-375FF2A7AC0D}" type="slidenum">
              <a:rPr lang="en-US" smtClean="0"/>
              <a:t>10</a:t>
            </a:fld>
            <a:endParaRPr lang="en-US"/>
          </a:p>
        </p:txBody>
      </p:sp>
    </p:spTree>
    <p:extLst>
      <p:ext uri="{BB962C8B-B14F-4D97-AF65-F5344CB8AC3E}">
        <p14:creationId xmlns:p14="http://schemas.microsoft.com/office/powerpoint/2010/main" val="1634162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Participants are encouraged to leave work at the office.</a:t>
            </a:r>
          </a:p>
          <a:p>
            <a:r>
              <a:rPr lang="en-US" dirty="0" smtClean="0"/>
              <a:t>Each day of the retreat includes Mass and Morning and Evening prayer.</a:t>
            </a:r>
          </a:p>
          <a:p>
            <a:r>
              <a:rPr lang="en-US" dirty="0" smtClean="0"/>
              <a:t>Since</a:t>
            </a:r>
            <a:r>
              <a:rPr lang="en-US" baseline="0" dirty="0" smtClean="0"/>
              <a:t> many are not familiar with turning pages in the Breviary, we have the prayers printed out.</a:t>
            </a:r>
          </a:p>
          <a:p>
            <a:endParaRPr lang="en-US" baseline="0" dirty="0" smtClean="0"/>
          </a:p>
          <a:p>
            <a:r>
              <a:rPr lang="en-US" baseline="0" dirty="0" smtClean="0"/>
              <a:t>Starting the first session with the Kerygma, sets the stage – the foundation of promoting Catholic culture in the workplace.  It’s the proclamation of the Gospel message.  I call it the “elevator speech” of Christianity.  It’s about building relationships with others to bring them to encounter God’s grace and mercy through Jesus Christ.  But we have to be properly disposed ourselves, prepared to be vessels of God’s grace and love, and have motives that are faithful and humble.  We do this by leading our spiritual self.  We need to be centered inwardly to be witnesses outwardly.</a:t>
            </a:r>
          </a:p>
          <a:p>
            <a:endParaRPr lang="en-US" baseline="0" dirty="0" smtClean="0"/>
          </a:p>
          <a:p>
            <a:r>
              <a:rPr lang="en-US" baseline="0" dirty="0" smtClean="0"/>
              <a:t>In the prologue of the Catechism of the Catholic Church it states, at every time and in every place, God draws close to man.  He calls man to seek him, to know him, to love him with all his strength.</a:t>
            </a:r>
          </a:p>
          <a:p>
            <a:endParaRPr lang="en-US" baseline="0" dirty="0" smtClean="0"/>
          </a:p>
          <a:p>
            <a:r>
              <a:rPr lang="en-US" baseline="0" dirty="0" smtClean="0"/>
              <a:t>Participants discuss Michelangelo’s “The Creation of Adam” and discuss how they can close the gap between themselves, God and others.</a:t>
            </a:r>
          </a:p>
          <a:p>
            <a:endParaRPr lang="en-US" baseline="0" dirty="0" smtClean="0"/>
          </a:p>
          <a:p>
            <a:r>
              <a:rPr lang="en-US" baseline="0" dirty="0" smtClean="0"/>
              <a:t>Each person receives a plaque with a simple Kerygma prayer: Jesus Christ loves you; he gave his life to save you; and now he is living at your side every day to enlighten, strengthen and free you.</a:t>
            </a:r>
          </a:p>
          <a:p>
            <a:endParaRPr lang="en-US" baseline="0" dirty="0" smtClean="0"/>
          </a:p>
          <a:p>
            <a:r>
              <a:rPr lang="en-US" baseline="0" dirty="0" smtClean="0"/>
              <a:t>Discussion questions and scripture reflections.</a:t>
            </a:r>
            <a:endParaRPr lang="en-US" dirty="0" smtClean="0"/>
          </a:p>
        </p:txBody>
      </p:sp>
      <p:sp>
        <p:nvSpPr>
          <p:cNvPr id="4" name="Slide Number Placeholder 3"/>
          <p:cNvSpPr>
            <a:spLocks noGrp="1"/>
          </p:cNvSpPr>
          <p:nvPr>
            <p:ph type="sldNum" sz="quarter" idx="10"/>
          </p:nvPr>
        </p:nvSpPr>
        <p:spPr/>
        <p:txBody>
          <a:bodyPr/>
          <a:lstStyle/>
          <a:p>
            <a:fld id="{19822608-2FB6-4A39-BF5C-375FF2A7AC0D}" type="slidenum">
              <a:rPr lang="en-US" smtClean="0"/>
              <a:t>11</a:t>
            </a:fld>
            <a:endParaRPr lang="en-US"/>
          </a:p>
        </p:txBody>
      </p:sp>
    </p:spTree>
    <p:extLst>
      <p:ext uri="{BB962C8B-B14F-4D97-AF65-F5344CB8AC3E}">
        <p14:creationId xmlns:p14="http://schemas.microsoft.com/office/powerpoint/2010/main" val="40237324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CEOK 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378" y="2349326"/>
            <a:ext cx="8107474" cy="2131233"/>
          </a:xfrm>
          <a:prstGeom prst="rect">
            <a:avLst/>
          </a:prstGeom>
        </p:spPr>
      </p:pic>
      <p:grpSp>
        <p:nvGrpSpPr>
          <p:cNvPr id="7" name="Group 6"/>
          <p:cNvGrpSpPr/>
          <p:nvPr userDrawn="1"/>
        </p:nvGrpSpPr>
        <p:grpSpPr>
          <a:xfrm flipV="1">
            <a:off x="0" y="5644342"/>
            <a:ext cx="9144000" cy="1213658"/>
            <a:chOff x="-1524000" y="1"/>
            <a:chExt cx="12192000" cy="1122363"/>
          </a:xfrm>
        </p:grpSpPr>
        <p:sp>
          <p:nvSpPr>
            <p:cNvPr id="8" name="Rectangle 7"/>
            <p:cNvSpPr/>
            <p:nvPr/>
          </p:nvSpPr>
          <p:spPr>
            <a:xfrm>
              <a:off x="-1524000" y="1"/>
              <a:ext cx="12192000" cy="1122363"/>
            </a:xfrm>
            <a:prstGeom prst="rect">
              <a:avLst/>
            </a:prstGeom>
            <a:solidFill>
              <a:srgbClr val="1789A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1789A2"/>
                </a:solidFill>
              </a:endParaRPr>
            </a:p>
          </p:txBody>
        </p:sp>
        <p:cxnSp>
          <p:nvCxnSpPr>
            <p:cNvPr id="9" name="Straight Connector 8"/>
            <p:cNvCxnSpPr/>
            <p:nvPr/>
          </p:nvCxnSpPr>
          <p:spPr>
            <a:xfrm>
              <a:off x="-1524000" y="1122363"/>
              <a:ext cx="12192000" cy="0"/>
            </a:xfrm>
            <a:prstGeom prst="line">
              <a:avLst/>
            </a:prstGeom>
            <a:ln w="50800">
              <a:solidFill>
                <a:srgbClr val="F3CD6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654309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Only">
    <p:spTree>
      <p:nvGrpSpPr>
        <p:cNvPr id="1" name=""/>
        <p:cNvGrpSpPr/>
        <p:nvPr/>
      </p:nvGrpSpPr>
      <p:grpSpPr>
        <a:xfrm>
          <a:off x="0" y="0"/>
          <a:ext cx="0" cy="0"/>
          <a:chOff x="0" y="0"/>
          <a:chExt cx="0" cy="0"/>
        </a:xfrm>
      </p:grpSpPr>
      <p:sp>
        <p:nvSpPr>
          <p:cNvPr id="9" name="Title 1"/>
          <p:cNvSpPr>
            <a:spLocks noGrp="1"/>
          </p:cNvSpPr>
          <p:nvPr>
            <p:ph type="ctrTitle"/>
          </p:nvPr>
        </p:nvSpPr>
        <p:spPr>
          <a:xfrm>
            <a:off x="190639" y="124835"/>
            <a:ext cx="8803732" cy="756314"/>
          </a:xfrm>
          <a:prstGeom prst="rect">
            <a:avLst/>
          </a:prstGeom>
        </p:spPr>
        <p:txBody>
          <a:bodyPr anchor="b">
            <a:normAutofit/>
          </a:bodyPr>
          <a:lstStyle>
            <a:lvl1pPr algn="l">
              <a:defRPr sz="4000">
                <a:solidFill>
                  <a:schemeClr val="bg1"/>
                </a:solidFill>
              </a:defRPr>
            </a:lvl1pPr>
          </a:lstStyle>
          <a:p>
            <a:r>
              <a:rPr lang="en-US" smtClean="0"/>
              <a:t>Click to edit Master title style</a:t>
            </a:r>
            <a:endParaRPr lang="en-US" dirty="0"/>
          </a:p>
        </p:txBody>
      </p:sp>
      <p:sp>
        <p:nvSpPr>
          <p:cNvPr id="3" name="Picture Placeholder 2"/>
          <p:cNvSpPr>
            <a:spLocks noGrp="1"/>
          </p:cNvSpPr>
          <p:nvPr>
            <p:ph type="pic" sz="quarter" idx="16" hasCustomPrompt="1"/>
          </p:nvPr>
        </p:nvSpPr>
        <p:spPr>
          <a:xfrm>
            <a:off x="190639" y="1337091"/>
            <a:ext cx="8781692" cy="4209692"/>
          </a:xfrm>
          <a:prstGeom prst="rect">
            <a:avLst/>
          </a:prstGeom>
        </p:spPr>
        <p:txBody>
          <a:bodyPr/>
          <a:lstStyle>
            <a:lvl1pPr>
              <a:defRPr/>
            </a:lvl1pPr>
          </a:lstStyle>
          <a:p>
            <a:r>
              <a:rPr lang="en-US" dirty="0" smtClean="0"/>
              <a:t>Click icon to add photo</a:t>
            </a:r>
            <a:endParaRPr lang="en-US" dirty="0"/>
          </a:p>
        </p:txBody>
      </p:sp>
    </p:spTree>
    <p:extLst>
      <p:ext uri="{BB962C8B-B14F-4D97-AF65-F5344CB8AC3E}">
        <p14:creationId xmlns:p14="http://schemas.microsoft.com/office/powerpoint/2010/main" val="360774925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CEOK Title Slide Blank">
    <p:spTree>
      <p:nvGrpSpPr>
        <p:cNvPr id="1" name=""/>
        <p:cNvGrpSpPr/>
        <p:nvPr/>
      </p:nvGrpSpPr>
      <p:grpSpPr>
        <a:xfrm>
          <a:off x="0" y="0"/>
          <a:ext cx="0" cy="0"/>
          <a:chOff x="0" y="0"/>
          <a:chExt cx="0" cy="0"/>
        </a:xfrm>
      </p:grpSpPr>
      <p:grpSp>
        <p:nvGrpSpPr>
          <p:cNvPr id="7" name="Group 6"/>
          <p:cNvGrpSpPr/>
          <p:nvPr userDrawn="1"/>
        </p:nvGrpSpPr>
        <p:grpSpPr>
          <a:xfrm flipV="1">
            <a:off x="0" y="5644342"/>
            <a:ext cx="9144000" cy="1213658"/>
            <a:chOff x="-1524000" y="1"/>
            <a:chExt cx="12192000" cy="1122363"/>
          </a:xfrm>
        </p:grpSpPr>
        <p:sp>
          <p:nvSpPr>
            <p:cNvPr id="8" name="Rectangle 7"/>
            <p:cNvSpPr/>
            <p:nvPr/>
          </p:nvSpPr>
          <p:spPr>
            <a:xfrm>
              <a:off x="-1524000" y="1"/>
              <a:ext cx="12192000" cy="1122363"/>
            </a:xfrm>
            <a:prstGeom prst="rect">
              <a:avLst/>
            </a:prstGeom>
            <a:solidFill>
              <a:srgbClr val="1789A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1789A2"/>
                </a:solidFill>
              </a:endParaRPr>
            </a:p>
          </p:txBody>
        </p:sp>
        <p:cxnSp>
          <p:nvCxnSpPr>
            <p:cNvPr id="9" name="Straight Connector 8"/>
            <p:cNvCxnSpPr/>
            <p:nvPr/>
          </p:nvCxnSpPr>
          <p:spPr>
            <a:xfrm>
              <a:off x="-1524000" y="1122363"/>
              <a:ext cx="12192000" cy="0"/>
            </a:xfrm>
            <a:prstGeom prst="line">
              <a:avLst/>
            </a:prstGeom>
            <a:ln w="50800">
              <a:solidFill>
                <a:srgbClr val="F3CD6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8665639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CEOK Small Logo">
    <p:spTree>
      <p:nvGrpSpPr>
        <p:cNvPr id="1" name=""/>
        <p:cNvGrpSpPr/>
        <p:nvPr/>
      </p:nvGrpSpPr>
      <p:grpSpPr>
        <a:xfrm>
          <a:off x="0" y="0"/>
          <a:ext cx="0" cy="0"/>
          <a:chOff x="0" y="0"/>
          <a:chExt cx="0" cy="0"/>
        </a:xfrm>
      </p:grpSpPr>
      <p:sp>
        <p:nvSpPr>
          <p:cNvPr id="8" name="Rectangle 7"/>
          <p:cNvSpPr/>
          <p:nvPr/>
        </p:nvSpPr>
        <p:spPr>
          <a:xfrm flipV="1">
            <a:off x="0" y="5644342"/>
            <a:ext cx="9144000" cy="1213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1789A2"/>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185" y="6054811"/>
            <a:ext cx="2352709" cy="618463"/>
          </a:xfrm>
          <a:prstGeom prst="rect">
            <a:avLst/>
          </a:prstGeom>
        </p:spPr>
      </p:pic>
    </p:spTree>
    <p:extLst>
      <p:ext uri="{BB962C8B-B14F-4D97-AF65-F5344CB8AC3E}">
        <p14:creationId xmlns:p14="http://schemas.microsoft.com/office/powerpoint/2010/main" val="365782769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CEOK No Logo">
    <p:spTree>
      <p:nvGrpSpPr>
        <p:cNvPr id="1" name=""/>
        <p:cNvGrpSpPr/>
        <p:nvPr/>
      </p:nvGrpSpPr>
      <p:grpSpPr>
        <a:xfrm>
          <a:off x="0" y="0"/>
          <a:ext cx="0" cy="0"/>
          <a:chOff x="0" y="0"/>
          <a:chExt cx="0" cy="0"/>
        </a:xfrm>
      </p:grpSpPr>
      <p:sp>
        <p:nvSpPr>
          <p:cNvPr id="8" name="Rectangle 7"/>
          <p:cNvSpPr/>
          <p:nvPr/>
        </p:nvSpPr>
        <p:spPr>
          <a:xfrm flipV="1">
            <a:off x="0" y="5644342"/>
            <a:ext cx="9144000" cy="1213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1789A2"/>
              </a:solidFill>
            </a:endParaRPr>
          </a:p>
        </p:txBody>
      </p:sp>
    </p:spTree>
    <p:extLst>
      <p:ext uri="{BB962C8B-B14F-4D97-AF65-F5344CB8AC3E}">
        <p14:creationId xmlns:p14="http://schemas.microsoft.com/office/powerpoint/2010/main" val="32565772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CEOK Title Slide with Tex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378" y="1509741"/>
            <a:ext cx="8107474" cy="2131233"/>
          </a:xfrm>
          <a:prstGeom prst="rect">
            <a:avLst/>
          </a:prstGeom>
        </p:spPr>
      </p:pic>
      <p:grpSp>
        <p:nvGrpSpPr>
          <p:cNvPr id="4" name="Group 3"/>
          <p:cNvGrpSpPr/>
          <p:nvPr userDrawn="1"/>
        </p:nvGrpSpPr>
        <p:grpSpPr>
          <a:xfrm flipV="1">
            <a:off x="0" y="5577840"/>
            <a:ext cx="9144000" cy="1280160"/>
            <a:chOff x="-1524000" y="1"/>
            <a:chExt cx="12192000" cy="1122363"/>
          </a:xfrm>
        </p:grpSpPr>
        <p:sp>
          <p:nvSpPr>
            <p:cNvPr id="5" name="Rectangle 4"/>
            <p:cNvSpPr/>
            <p:nvPr/>
          </p:nvSpPr>
          <p:spPr>
            <a:xfrm>
              <a:off x="-1524000" y="1"/>
              <a:ext cx="12192000" cy="1122363"/>
            </a:xfrm>
            <a:prstGeom prst="rect">
              <a:avLst/>
            </a:prstGeom>
            <a:solidFill>
              <a:srgbClr val="1789A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1789A2"/>
                </a:solidFill>
              </a:endParaRPr>
            </a:p>
          </p:txBody>
        </p:sp>
        <p:cxnSp>
          <p:nvCxnSpPr>
            <p:cNvPr id="6" name="Straight Connector 5"/>
            <p:cNvCxnSpPr/>
            <p:nvPr/>
          </p:nvCxnSpPr>
          <p:spPr>
            <a:xfrm>
              <a:off x="-1524000" y="1122363"/>
              <a:ext cx="12192000" cy="0"/>
            </a:xfrm>
            <a:prstGeom prst="line">
              <a:avLst/>
            </a:prstGeom>
            <a:ln w="50800">
              <a:solidFill>
                <a:srgbClr val="F3CD69"/>
              </a:solidFill>
            </a:ln>
          </p:spPr>
          <p:style>
            <a:lnRef idx="1">
              <a:schemeClr val="accent1"/>
            </a:lnRef>
            <a:fillRef idx="0">
              <a:schemeClr val="accent1"/>
            </a:fillRef>
            <a:effectRef idx="0">
              <a:schemeClr val="accent1"/>
            </a:effectRef>
            <a:fontRef idx="minor">
              <a:schemeClr val="tx1"/>
            </a:fontRef>
          </p:style>
        </p:cxnSp>
      </p:grpSp>
      <p:sp>
        <p:nvSpPr>
          <p:cNvPr id="9" name="Text Placeholder 2"/>
          <p:cNvSpPr>
            <a:spLocks noGrp="1"/>
          </p:cNvSpPr>
          <p:nvPr>
            <p:ph type="body" idx="14"/>
          </p:nvPr>
        </p:nvSpPr>
        <p:spPr>
          <a:xfrm>
            <a:off x="170134" y="4137270"/>
            <a:ext cx="8803732" cy="583751"/>
          </a:xfrm>
          <a:prstGeom prst="rect">
            <a:avLst/>
          </a:prstGeom>
        </p:spPr>
        <p:txBody>
          <a:bodyPr anchor="ctr">
            <a:noAutofit/>
          </a:bodyPr>
          <a:lstStyle>
            <a:lvl1pPr marL="0" indent="0" algn="ctr">
              <a:buNone/>
              <a:defRPr sz="3600" b="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2"/>
          <p:cNvSpPr>
            <a:spLocks noGrp="1"/>
          </p:cNvSpPr>
          <p:nvPr>
            <p:ph type="body" idx="15"/>
          </p:nvPr>
        </p:nvSpPr>
        <p:spPr>
          <a:xfrm>
            <a:off x="170134" y="4729334"/>
            <a:ext cx="8803732" cy="583751"/>
          </a:xfrm>
          <a:prstGeom prst="rect">
            <a:avLst/>
          </a:prstGeom>
        </p:spPr>
        <p:txBody>
          <a:bodyPr anchor="ctr">
            <a:normAutofit/>
          </a:bodyPr>
          <a:lstStyle>
            <a:lvl1pPr marL="0" indent="0" algn="ctr">
              <a:buNone/>
              <a:defRPr sz="3200" b="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2436619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with Bullets">
    <p:spTree>
      <p:nvGrpSpPr>
        <p:cNvPr id="1" name=""/>
        <p:cNvGrpSpPr/>
        <p:nvPr/>
      </p:nvGrpSpPr>
      <p:grpSpPr>
        <a:xfrm>
          <a:off x="0" y="0"/>
          <a:ext cx="0" cy="0"/>
          <a:chOff x="0" y="0"/>
          <a:chExt cx="0" cy="0"/>
        </a:xfrm>
      </p:grpSpPr>
      <p:sp>
        <p:nvSpPr>
          <p:cNvPr id="12" name="Content Placeholder 11"/>
          <p:cNvSpPr>
            <a:spLocks noGrp="1"/>
          </p:cNvSpPr>
          <p:nvPr>
            <p:ph sz="quarter" idx="10"/>
          </p:nvPr>
        </p:nvSpPr>
        <p:spPr>
          <a:xfrm>
            <a:off x="191183" y="1982281"/>
            <a:ext cx="8803187" cy="357062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185" y="5690745"/>
            <a:ext cx="3737660" cy="982529"/>
          </a:xfrm>
          <a:prstGeom prst="rect">
            <a:avLst/>
          </a:prstGeom>
        </p:spPr>
      </p:pic>
      <p:sp>
        <p:nvSpPr>
          <p:cNvPr id="2" name="Title 1"/>
          <p:cNvSpPr>
            <a:spLocks noGrp="1"/>
          </p:cNvSpPr>
          <p:nvPr>
            <p:ph type="ctrTitle"/>
          </p:nvPr>
        </p:nvSpPr>
        <p:spPr>
          <a:xfrm>
            <a:off x="190639" y="124835"/>
            <a:ext cx="8803732" cy="756314"/>
          </a:xfrm>
          <a:prstGeom prst="rect">
            <a:avLst/>
          </a:prstGeom>
        </p:spPr>
        <p:txBody>
          <a:bodyPr anchor="b">
            <a:normAutofit/>
          </a:bodyPr>
          <a:lstStyle>
            <a:lvl1pPr algn="l">
              <a:defRPr sz="4000">
                <a:solidFill>
                  <a:schemeClr val="bg1"/>
                </a:solidFill>
              </a:defRPr>
            </a:lvl1pPr>
          </a:lstStyle>
          <a:p>
            <a:r>
              <a:rPr lang="en-US" smtClean="0"/>
              <a:t>Click to edit Master title style</a:t>
            </a:r>
            <a:endParaRPr lang="en-US" dirty="0"/>
          </a:p>
        </p:txBody>
      </p:sp>
      <p:sp>
        <p:nvSpPr>
          <p:cNvPr id="6" name="Text Placeholder 2"/>
          <p:cNvSpPr>
            <a:spLocks noGrp="1"/>
          </p:cNvSpPr>
          <p:nvPr>
            <p:ph type="body" idx="14"/>
          </p:nvPr>
        </p:nvSpPr>
        <p:spPr>
          <a:xfrm>
            <a:off x="190638" y="1398530"/>
            <a:ext cx="8803732" cy="583751"/>
          </a:xfrm>
          <a:prstGeom prst="rect">
            <a:avLst/>
          </a:prstGeom>
        </p:spPr>
        <p:txBody>
          <a:bodyPr anchor="ctr">
            <a:normAutofit/>
          </a:bodyPr>
          <a:lstStyle>
            <a:lvl1pPr marL="0" indent="0">
              <a:buNone/>
              <a:defRPr sz="3200" b="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6282131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639" y="1338348"/>
            <a:ext cx="8803732" cy="4189616"/>
          </a:xfrm>
          <a:prstGeom prst="rect">
            <a:avLst/>
          </a:prstGeo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p:nvPr>
        </p:nvSpPr>
        <p:spPr>
          <a:xfrm>
            <a:off x="190639" y="124835"/>
            <a:ext cx="8803732" cy="756314"/>
          </a:xfrm>
          <a:prstGeom prst="rect">
            <a:avLst/>
          </a:prstGeom>
        </p:spPr>
        <p:txBody>
          <a:bodyPr anchor="b">
            <a:normAutofit/>
          </a:bodyPr>
          <a:lstStyle>
            <a:lvl1pPr algn="l">
              <a:defRPr sz="40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6404732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 and Text">
    <p:spTree>
      <p:nvGrpSpPr>
        <p:cNvPr id="1" name=""/>
        <p:cNvGrpSpPr/>
        <p:nvPr/>
      </p:nvGrpSpPr>
      <p:grpSpPr>
        <a:xfrm>
          <a:off x="0" y="0"/>
          <a:ext cx="0" cy="0"/>
          <a:chOff x="0" y="0"/>
          <a:chExt cx="0" cy="0"/>
        </a:xfrm>
      </p:grpSpPr>
      <p:sp>
        <p:nvSpPr>
          <p:cNvPr id="9" name="Content Placeholder 11"/>
          <p:cNvSpPr>
            <a:spLocks noGrp="1"/>
          </p:cNvSpPr>
          <p:nvPr>
            <p:ph sz="quarter" idx="10"/>
          </p:nvPr>
        </p:nvSpPr>
        <p:spPr>
          <a:xfrm>
            <a:off x="191183" y="1982281"/>
            <a:ext cx="8803187" cy="3570620"/>
          </a:xfrm>
          <a:prstGeom prst="rect">
            <a:avLst/>
          </a:prstGeo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ctrTitle"/>
          </p:nvPr>
        </p:nvSpPr>
        <p:spPr>
          <a:xfrm>
            <a:off x="190639" y="124835"/>
            <a:ext cx="8803732" cy="756314"/>
          </a:xfrm>
          <a:prstGeom prst="rect">
            <a:avLst/>
          </a:prstGeom>
        </p:spPr>
        <p:txBody>
          <a:bodyPr anchor="b">
            <a:normAutofit/>
          </a:bodyPr>
          <a:lstStyle>
            <a:lvl1pPr algn="l">
              <a:defRPr sz="4000">
                <a:solidFill>
                  <a:schemeClr val="bg1"/>
                </a:solidFill>
              </a:defRPr>
            </a:lvl1pPr>
          </a:lstStyle>
          <a:p>
            <a:r>
              <a:rPr lang="en-US" smtClean="0"/>
              <a:t>Click to edit Master title style</a:t>
            </a:r>
            <a:endParaRPr lang="en-US" dirty="0"/>
          </a:p>
        </p:txBody>
      </p:sp>
      <p:sp>
        <p:nvSpPr>
          <p:cNvPr id="6" name="Text Placeholder 2"/>
          <p:cNvSpPr>
            <a:spLocks noGrp="1"/>
          </p:cNvSpPr>
          <p:nvPr>
            <p:ph type="body" idx="14"/>
          </p:nvPr>
        </p:nvSpPr>
        <p:spPr>
          <a:xfrm>
            <a:off x="190638" y="1398530"/>
            <a:ext cx="8803732" cy="583751"/>
          </a:xfrm>
          <a:prstGeom prst="rect">
            <a:avLst/>
          </a:prstGeom>
        </p:spPr>
        <p:txBody>
          <a:bodyPr anchor="ctr">
            <a:normAutofit/>
          </a:bodyPr>
          <a:lstStyle>
            <a:lvl1pPr marL="0" indent="0">
              <a:buNone/>
              <a:defRPr sz="3200" b="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6010774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0638" y="1398530"/>
            <a:ext cx="4156917" cy="823912"/>
          </a:xfrm>
          <a:prstGeom prst="rect">
            <a:avLst/>
          </a:prstGeom>
        </p:spPr>
        <p:txBody>
          <a:bodyPr anchor="ctr">
            <a:normAutofit/>
          </a:bodyPr>
          <a:lstStyle>
            <a:lvl1pPr marL="0" indent="0">
              <a:buNone/>
              <a:defRPr sz="2400" b="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0638" y="2222442"/>
            <a:ext cx="4156917" cy="331383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92505" y="1398530"/>
            <a:ext cx="4305660" cy="823912"/>
          </a:xfrm>
          <a:prstGeom prst="rect">
            <a:avLst/>
          </a:prstGeom>
        </p:spPr>
        <p:txBody>
          <a:bodyPr anchor="ctr">
            <a:normAutofit/>
          </a:bodyPr>
          <a:lstStyle>
            <a:lvl1pPr marL="0" indent="0">
              <a:buNone/>
              <a:defRPr sz="2400" b="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92505" y="2222442"/>
            <a:ext cx="4305660" cy="331383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ctrTitle"/>
          </p:nvPr>
        </p:nvSpPr>
        <p:spPr>
          <a:xfrm>
            <a:off x="190639" y="124835"/>
            <a:ext cx="8803732" cy="756314"/>
          </a:xfrm>
          <a:prstGeom prst="rect">
            <a:avLst/>
          </a:prstGeom>
        </p:spPr>
        <p:txBody>
          <a:bodyPr anchor="b">
            <a:normAutofit/>
          </a:bodyPr>
          <a:lstStyle>
            <a:lvl1pPr algn="l">
              <a:defRPr sz="40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20191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with Tex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635679" y="1982281"/>
            <a:ext cx="3358691" cy="3587247"/>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Text Placeholder 2"/>
          <p:cNvSpPr>
            <a:spLocks noGrp="1"/>
          </p:cNvSpPr>
          <p:nvPr>
            <p:ph idx="13"/>
          </p:nvPr>
        </p:nvSpPr>
        <p:spPr>
          <a:xfrm>
            <a:off x="185930" y="1982282"/>
            <a:ext cx="5292158" cy="358724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ctrTitle"/>
          </p:nvPr>
        </p:nvSpPr>
        <p:spPr>
          <a:xfrm>
            <a:off x="190639" y="124835"/>
            <a:ext cx="8803732" cy="756314"/>
          </a:xfrm>
          <a:prstGeom prst="rect">
            <a:avLst/>
          </a:prstGeom>
        </p:spPr>
        <p:txBody>
          <a:bodyPr anchor="b">
            <a:normAutofit/>
          </a:bodyPr>
          <a:lstStyle>
            <a:lvl1pPr algn="l">
              <a:defRPr sz="4000">
                <a:solidFill>
                  <a:schemeClr val="bg1"/>
                </a:solidFill>
              </a:defRPr>
            </a:lvl1pPr>
          </a:lstStyle>
          <a:p>
            <a:r>
              <a:rPr lang="en-US" smtClean="0"/>
              <a:t>Click to edit Master title style</a:t>
            </a:r>
            <a:endParaRPr lang="en-US" dirty="0"/>
          </a:p>
        </p:txBody>
      </p:sp>
      <p:sp>
        <p:nvSpPr>
          <p:cNvPr id="6" name="Text Placeholder 2"/>
          <p:cNvSpPr>
            <a:spLocks noGrp="1"/>
          </p:cNvSpPr>
          <p:nvPr>
            <p:ph type="body" idx="14"/>
          </p:nvPr>
        </p:nvSpPr>
        <p:spPr>
          <a:xfrm>
            <a:off x="190638" y="1398530"/>
            <a:ext cx="8803732" cy="583751"/>
          </a:xfrm>
          <a:prstGeom prst="rect">
            <a:avLst/>
          </a:prstGeom>
        </p:spPr>
        <p:txBody>
          <a:bodyPr anchor="ctr">
            <a:normAutofit/>
          </a:bodyPr>
          <a:lstStyle>
            <a:lvl1pPr marL="0" indent="0">
              <a:buNone/>
              <a:defRPr sz="3200" b="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41778221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dia with Text">
    <p:spTree>
      <p:nvGrpSpPr>
        <p:cNvPr id="1" name=""/>
        <p:cNvGrpSpPr/>
        <p:nvPr/>
      </p:nvGrpSpPr>
      <p:grpSpPr>
        <a:xfrm>
          <a:off x="0" y="0"/>
          <a:ext cx="0" cy="0"/>
          <a:chOff x="0" y="0"/>
          <a:chExt cx="0" cy="0"/>
        </a:xfrm>
      </p:grpSpPr>
      <p:sp>
        <p:nvSpPr>
          <p:cNvPr id="8" name="Text Placeholder 2"/>
          <p:cNvSpPr>
            <a:spLocks noGrp="1"/>
          </p:cNvSpPr>
          <p:nvPr>
            <p:ph idx="13"/>
          </p:nvPr>
        </p:nvSpPr>
        <p:spPr>
          <a:xfrm>
            <a:off x="185930" y="1982282"/>
            <a:ext cx="5292158" cy="358724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ctrTitle"/>
          </p:nvPr>
        </p:nvSpPr>
        <p:spPr>
          <a:xfrm>
            <a:off x="190639" y="124835"/>
            <a:ext cx="8803732" cy="756314"/>
          </a:xfrm>
          <a:prstGeom prst="rect">
            <a:avLst/>
          </a:prstGeom>
        </p:spPr>
        <p:txBody>
          <a:bodyPr anchor="b">
            <a:normAutofit/>
          </a:bodyPr>
          <a:lstStyle>
            <a:lvl1pPr algn="l">
              <a:defRPr sz="4000">
                <a:solidFill>
                  <a:schemeClr val="bg1"/>
                </a:solidFill>
              </a:defRPr>
            </a:lvl1pPr>
          </a:lstStyle>
          <a:p>
            <a:r>
              <a:rPr lang="en-US" smtClean="0"/>
              <a:t>Click to edit Master title style</a:t>
            </a:r>
            <a:endParaRPr lang="en-US" dirty="0"/>
          </a:p>
        </p:txBody>
      </p:sp>
      <p:sp>
        <p:nvSpPr>
          <p:cNvPr id="6" name="Text Placeholder 2"/>
          <p:cNvSpPr>
            <a:spLocks noGrp="1"/>
          </p:cNvSpPr>
          <p:nvPr>
            <p:ph type="body" idx="14"/>
          </p:nvPr>
        </p:nvSpPr>
        <p:spPr>
          <a:xfrm>
            <a:off x="190638" y="1398530"/>
            <a:ext cx="8803732" cy="583751"/>
          </a:xfrm>
          <a:prstGeom prst="rect">
            <a:avLst/>
          </a:prstGeom>
        </p:spPr>
        <p:txBody>
          <a:bodyPr anchor="ctr">
            <a:normAutofit/>
          </a:bodyPr>
          <a:lstStyle>
            <a:lvl1pPr marL="0" indent="0">
              <a:buNone/>
              <a:defRPr sz="3200" b="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Media Placeholder 3"/>
          <p:cNvSpPr>
            <a:spLocks noGrp="1"/>
          </p:cNvSpPr>
          <p:nvPr>
            <p:ph type="media" sz="quarter" idx="15" hasCustomPrompt="1"/>
          </p:nvPr>
        </p:nvSpPr>
        <p:spPr>
          <a:xfrm>
            <a:off x="5478058" y="1982824"/>
            <a:ext cx="3516312" cy="3586162"/>
          </a:xfrm>
          <a:prstGeom prst="rect">
            <a:avLst/>
          </a:prstGeom>
        </p:spPr>
        <p:txBody>
          <a:bodyPr/>
          <a:lstStyle>
            <a:lvl1pPr marL="0" indent="0">
              <a:buFontTx/>
              <a:buNone/>
              <a:defRPr baseline="0"/>
            </a:lvl1pPr>
          </a:lstStyle>
          <a:p>
            <a:r>
              <a:rPr lang="en-US" dirty="0" smtClean="0"/>
              <a:t>Click icon to add media (video, photo, etc.)</a:t>
            </a:r>
            <a:endParaRPr lang="en-US" dirty="0"/>
          </a:p>
        </p:txBody>
      </p:sp>
    </p:spTree>
    <p:extLst>
      <p:ext uri="{BB962C8B-B14F-4D97-AF65-F5344CB8AC3E}">
        <p14:creationId xmlns:p14="http://schemas.microsoft.com/office/powerpoint/2010/main" val="3178961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sp>
        <p:nvSpPr>
          <p:cNvPr id="9" name="Title 1"/>
          <p:cNvSpPr>
            <a:spLocks noGrp="1"/>
          </p:cNvSpPr>
          <p:nvPr>
            <p:ph type="ctrTitle"/>
          </p:nvPr>
        </p:nvSpPr>
        <p:spPr>
          <a:xfrm>
            <a:off x="190639" y="124835"/>
            <a:ext cx="8803732" cy="756314"/>
          </a:xfrm>
          <a:prstGeom prst="rect">
            <a:avLst/>
          </a:prstGeom>
        </p:spPr>
        <p:txBody>
          <a:bodyPr anchor="b">
            <a:normAutofit/>
          </a:bodyPr>
          <a:lstStyle>
            <a:lvl1pPr algn="l">
              <a:defRPr sz="4000">
                <a:solidFill>
                  <a:schemeClr val="bg1"/>
                </a:solidFill>
              </a:defRPr>
            </a:lvl1pPr>
          </a:lstStyle>
          <a:p>
            <a:r>
              <a:rPr lang="en-US" smtClean="0"/>
              <a:t>Click to edit Master title style</a:t>
            </a:r>
            <a:endParaRPr lang="en-US" dirty="0"/>
          </a:p>
        </p:txBody>
      </p:sp>
      <p:sp>
        <p:nvSpPr>
          <p:cNvPr id="4" name="Media Placeholder 3"/>
          <p:cNvSpPr>
            <a:spLocks noGrp="1"/>
          </p:cNvSpPr>
          <p:nvPr>
            <p:ph type="media" sz="quarter" idx="15" hasCustomPrompt="1"/>
          </p:nvPr>
        </p:nvSpPr>
        <p:spPr>
          <a:xfrm>
            <a:off x="190639" y="1338349"/>
            <a:ext cx="8803731" cy="4230637"/>
          </a:xfrm>
          <a:prstGeom prst="rect">
            <a:avLst/>
          </a:prstGeom>
        </p:spPr>
        <p:txBody>
          <a:bodyPr/>
          <a:lstStyle>
            <a:lvl1pPr>
              <a:defRPr baseline="0"/>
            </a:lvl1pPr>
          </a:lstStyle>
          <a:p>
            <a:r>
              <a:rPr lang="en-US" dirty="0" smtClean="0"/>
              <a:t>Click icon to add video</a:t>
            </a:r>
            <a:endParaRPr lang="en-US" dirty="0"/>
          </a:p>
        </p:txBody>
      </p:sp>
    </p:spTree>
    <p:extLst>
      <p:ext uri="{BB962C8B-B14F-4D97-AF65-F5344CB8AC3E}">
        <p14:creationId xmlns:p14="http://schemas.microsoft.com/office/powerpoint/2010/main" val="26953038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91185" y="5690745"/>
            <a:ext cx="3737660" cy="982529"/>
          </a:xfrm>
          <a:prstGeom prst="rect">
            <a:avLst/>
          </a:prstGeom>
        </p:spPr>
      </p:pic>
      <p:grpSp>
        <p:nvGrpSpPr>
          <p:cNvPr id="9" name="Group 8"/>
          <p:cNvGrpSpPr/>
          <p:nvPr userDrawn="1"/>
        </p:nvGrpSpPr>
        <p:grpSpPr>
          <a:xfrm>
            <a:off x="0" y="1"/>
            <a:ext cx="9144000" cy="1122363"/>
            <a:chOff x="-1524000" y="1"/>
            <a:chExt cx="12192000" cy="1122363"/>
          </a:xfrm>
        </p:grpSpPr>
        <p:sp>
          <p:nvSpPr>
            <p:cNvPr id="10" name="Rectangle 9"/>
            <p:cNvSpPr/>
            <p:nvPr/>
          </p:nvSpPr>
          <p:spPr>
            <a:xfrm>
              <a:off x="-1524000" y="1"/>
              <a:ext cx="12192000" cy="1122363"/>
            </a:xfrm>
            <a:prstGeom prst="rect">
              <a:avLst/>
            </a:prstGeom>
            <a:solidFill>
              <a:srgbClr val="1789A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1789A2"/>
                </a:solidFill>
              </a:endParaRPr>
            </a:p>
          </p:txBody>
        </p:sp>
        <p:cxnSp>
          <p:nvCxnSpPr>
            <p:cNvPr id="11" name="Straight Connector 10"/>
            <p:cNvCxnSpPr/>
            <p:nvPr/>
          </p:nvCxnSpPr>
          <p:spPr>
            <a:xfrm>
              <a:off x="-1524000" y="1122363"/>
              <a:ext cx="12192000" cy="0"/>
            </a:xfrm>
            <a:prstGeom prst="line">
              <a:avLst/>
            </a:prstGeom>
            <a:ln w="50800">
              <a:solidFill>
                <a:srgbClr val="F3CD6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076263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61" r:id="rId3"/>
    <p:sldLayoutId id="2147483662" r:id="rId4"/>
    <p:sldLayoutId id="2147483664" r:id="rId5"/>
    <p:sldLayoutId id="2147483665" r:id="rId6"/>
    <p:sldLayoutId id="2147483669" r:id="rId7"/>
    <p:sldLayoutId id="2147483674" r:id="rId8"/>
    <p:sldLayoutId id="2147483675" r:id="rId9"/>
    <p:sldLayoutId id="2147483676" r:id="rId10"/>
    <p:sldLayoutId id="2147483680" r:id="rId11"/>
    <p:sldLayoutId id="2147483681" r:id="rId12"/>
    <p:sldLayoutId id="2147483682"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14.emf"/></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17.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56816" y="4041648"/>
            <a:ext cx="5166360" cy="1138773"/>
          </a:xfrm>
          <a:prstGeom prst="rect">
            <a:avLst/>
          </a:prstGeom>
        </p:spPr>
        <p:txBody>
          <a:bodyPr wrap="square" rtlCol="0">
            <a:spAutoFit/>
          </a:bodyPr>
          <a:lstStyle/>
          <a:p>
            <a:pPr algn="ctr"/>
            <a:r>
              <a:rPr lang="en-US" sz="4000" dirty="0" smtClean="0">
                <a:solidFill>
                  <a:schemeClr val="accent2"/>
                </a:solidFill>
                <a:latin typeface="+mj-lt"/>
              </a:rPr>
              <a:t>United in Mission</a:t>
            </a:r>
          </a:p>
          <a:p>
            <a:pPr algn="ctr"/>
            <a:r>
              <a:rPr lang="en-US" sz="2800" dirty="0" smtClean="0">
                <a:solidFill>
                  <a:schemeClr val="accent2"/>
                </a:solidFill>
                <a:latin typeface="+mj-lt"/>
              </a:rPr>
              <a:t>CCUSA Workshop</a:t>
            </a:r>
          </a:p>
        </p:txBody>
      </p:sp>
    </p:spTree>
    <p:extLst>
      <p:ext uri="{BB962C8B-B14F-4D97-AF65-F5344CB8AC3E}">
        <p14:creationId xmlns:p14="http://schemas.microsoft.com/office/powerpoint/2010/main" val="816177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Liturgy of the Hours (Morning Prayer)</a:t>
            </a:r>
          </a:p>
          <a:p>
            <a:r>
              <a:rPr lang="en-US" dirty="0" smtClean="0"/>
              <a:t>Mass</a:t>
            </a:r>
          </a:p>
          <a:p>
            <a:r>
              <a:rPr lang="en-US" dirty="0" smtClean="0"/>
              <a:t>Adoration</a:t>
            </a:r>
          </a:p>
          <a:p>
            <a:r>
              <a:rPr lang="en-US" dirty="0" smtClean="0"/>
              <a:t>Onboarding New Staff includes Cultural Orientation</a:t>
            </a:r>
          </a:p>
          <a:p>
            <a:r>
              <a:rPr lang="en-US" dirty="0" smtClean="0"/>
              <a:t>Lunch and Learns</a:t>
            </a:r>
          </a:p>
          <a:p>
            <a:r>
              <a:rPr lang="en-US" dirty="0" smtClean="0"/>
              <a:t>Annual Retreats</a:t>
            </a:r>
          </a:p>
          <a:p>
            <a:r>
              <a:rPr lang="en-US" dirty="0" smtClean="0"/>
              <a:t>CCU</a:t>
            </a:r>
          </a:p>
          <a:p>
            <a:r>
              <a:rPr lang="en-US" dirty="0" smtClean="0"/>
              <a:t>Management Training</a:t>
            </a:r>
          </a:p>
          <a:p>
            <a:endParaRPr lang="en-US" dirty="0"/>
          </a:p>
        </p:txBody>
      </p:sp>
      <p:sp>
        <p:nvSpPr>
          <p:cNvPr id="3" name="Title 2"/>
          <p:cNvSpPr>
            <a:spLocks noGrp="1"/>
          </p:cNvSpPr>
          <p:nvPr>
            <p:ph type="ctrTitle"/>
          </p:nvPr>
        </p:nvSpPr>
        <p:spPr/>
        <p:txBody>
          <a:bodyPr>
            <a:normAutofit fontScale="90000"/>
          </a:bodyPr>
          <a:lstStyle/>
          <a:p>
            <a:r>
              <a:rPr lang="en-US" dirty="0" smtClean="0"/>
              <a:t>Building Culture: Ministry &amp; </a:t>
            </a:r>
            <a:r>
              <a:rPr lang="en-US" dirty="0" err="1" smtClean="0"/>
              <a:t>Mgmnt</a:t>
            </a:r>
            <a:r>
              <a:rPr lang="en-US" dirty="0" smtClean="0"/>
              <a:t>.</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3556" b="6222"/>
          <a:stretch/>
        </p:blipFill>
        <p:spPr>
          <a:xfrm>
            <a:off x="5249227" y="3432887"/>
            <a:ext cx="2370773" cy="3381131"/>
          </a:xfrm>
          <a:prstGeom prst="rect">
            <a:avLst/>
          </a:prstGeom>
        </p:spPr>
      </p:pic>
    </p:spTree>
    <p:extLst>
      <p:ext uri="{BB962C8B-B14F-4D97-AF65-F5344CB8AC3E}">
        <p14:creationId xmlns:p14="http://schemas.microsoft.com/office/powerpoint/2010/main" val="711351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90638" y="2044322"/>
            <a:ext cx="8803187" cy="3570620"/>
          </a:xfrm>
        </p:spPr>
        <p:txBody>
          <a:bodyPr/>
          <a:lstStyle/>
          <a:p>
            <a:r>
              <a:rPr lang="en-US" b="1" dirty="0" smtClean="0"/>
              <a:t>Kerygma – Forming Intentional Disciples</a:t>
            </a:r>
          </a:p>
          <a:p>
            <a:r>
              <a:rPr lang="en-US" dirty="0" smtClean="0"/>
              <a:t>Deus Caritas Est (God Is Love)</a:t>
            </a:r>
          </a:p>
          <a:p>
            <a:r>
              <a:rPr lang="en-US" dirty="0" smtClean="0"/>
              <a:t>Introduction to Virtue</a:t>
            </a:r>
          </a:p>
          <a:p>
            <a:r>
              <a:rPr lang="en-US" dirty="0" smtClean="0"/>
              <a:t>Lives of the Saints</a:t>
            </a:r>
          </a:p>
          <a:p>
            <a:r>
              <a:rPr lang="en-US" dirty="0" smtClean="0"/>
              <a:t>Becoming a Saint (Holiness)</a:t>
            </a:r>
          </a:p>
          <a:p>
            <a:r>
              <a:rPr lang="en-US" dirty="0" smtClean="0"/>
              <a:t>Catholic Social Teaching</a:t>
            </a:r>
          </a:p>
          <a:p>
            <a:endParaRPr lang="en-US" dirty="0" smtClean="0"/>
          </a:p>
          <a:p>
            <a:endParaRPr lang="en-US" dirty="0"/>
          </a:p>
        </p:txBody>
      </p:sp>
      <p:sp>
        <p:nvSpPr>
          <p:cNvPr id="3" name="Title 2"/>
          <p:cNvSpPr>
            <a:spLocks noGrp="1"/>
          </p:cNvSpPr>
          <p:nvPr>
            <p:ph type="ctrTitle"/>
          </p:nvPr>
        </p:nvSpPr>
        <p:spPr/>
        <p:txBody>
          <a:bodyPr/>
          <a:lstStyle/>
          <a:p>
            <a:r>
              <a:rPr lang="en-US" dirty="0" smtClean="0"/>
              <a:t>Components</a:t>
            </a:r>
            <a:endParaRPr lang="en-US" dirty="0"/>
          </a:p>
        </p:txBody>
      </p:sp>
      <p:sp>
        <p:nvSpPr>
          <p:cNvPr id="4" name="Text Placeholder 3"/>
          <p:cNvSpPr>
            <a:spLocks noGrp="1"/>
          </p:cNvSpPr>
          <p:nvPr>
            <p:ph type="body" idx="14"/>
          </p:nvPr>
        </p:nvSpPr>
        <p:spPr/>
        <p:txBody>
          <a:bodyPr/>
          <a:lstStyle/>
          <a:p>
            <a:r>
              <a:rPr lang="en-US" dirty="0" smtClean="0"/>
              <a:t>Leading Spiritual Self</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5100" y="2499662"/>
            <a:ext cx="3739270" cy="4109088"/>
          </a:xfrm>
          <a:prstGeom prst="rect">
            <a:avLst/>
          </a:prstGeom>
        </p:spPr>
      </p:pic>
    </p:spTree>
    <p:extLst>
      <p:ext uri="{BB962C8B-B14F-4D97-AF65-F5344CB8AC3E}">
        <p14:creationId xmlns:p14="http://schemas.microsoft.com/office/powerpoint/2010/main" val="931598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90638" y="2044322"/>
            <a:ext cx="8803187" cy="3570620"/>
          </a:xfrm>
        </p:spPr>
        <p:txBody>
          <a:bodyPr/>
          <a:lstStyle/>
          <a:p>
            <a:r>
              <a:rPr lang="en-US" dirty="0" smtClean="0"/>
              <a:t>Kerygma – Forming Intentional Disciples</a:t>
            </a:r>
          </a:p>
          <a:p>
            <a:r>
              <a:rPr lang="en-US" b="1" dirty="0" smtClean="0"/>
              <a:t>Deus Caritas </a:t>
            </a:r>
            <a:r>
              <a:rPr lang="en-US" b="1" dirty="0" smtClean="0"/>
              <a:t>Est</a:t>
            </a:r>
            <a:endParaRPr lang="en-US" b="1" dirty="0" smtClean="0"/>
          </a:p>
          <a:p>
            <a:r>
              <a:rPr lang="en-US" dirty="0" smtClean="0"/>
              <a:t>Introduction to Virtue</a:t>
            </a:r>
          </a:p>
          <a:p>
            <a:r>
              <a:rPr lang="en-US" dirty="0" smtClean="0"/>
              <a:t>Lives of the Saints</a:t>
            </a:r>
          </a:p>
          <a:p>
            <a:r>
              <a:rPr lang="en-US" dirty="0" smtClean="0"/>
              <a:t>Becoming a Saint (Holiness)</a:t>
            </a:r>
          </a:p>
          <a:p>
            <a:r>
              <a:rPr lang="en-US" dirty="0" smtClean="0"/>
              <a:t>Catholic Social Teaching</a:t>
            </a:r>
          </a:p>
          <a:p>
            <a:endParaRPr lang="en-US" dirty="0" smtClean="0"/>
          </a:p>
          <a:p>
            <a:endParaRPr lang="en-US" dirty="0"/>
          </a:p>
        </p:txBody>
      </p:sp>
      <p:sp>
        <p:nvSpPr>
          <p:cNvPr id="3" name="Title 2"/>
          <p:cNvSpPr>
            <a:spLocks noGrp="1"/>
          </p:cNvSpPr>
          <p:nvPr>
            <p:ph type="ctrTitle"/>
          </p:nvPr>
        </p:nvSpPr>
        <p:spPr/>
        <p:txBody>
          <a:bodyPr/>
          <a:lstStyle/>
          <a:p>
            <a:r>
              <a:rPr lang="en-US" dirty="0" smtClean="0"/>
              <a:t>Components</a:t>
            </a:r>
            <a:endParaRPr lang="en-US" dirty="0"/>
          </a:p>
        </p:txBody>
      </p:sp>
      <p:sp>
        <p:nvSpPr>
          <p:cNvPr id="4" name="Text Placeholder 3"/>
          <p:cNvSpPr>
            <a:spLocks noGrp="1"/>
          </p:cNvSpPr>
          <p:nvPr>
            <p:ph type="body" idx="14"/>
          </p:nvPr>
        </p:nvSpPr>
        <p:spPr/>
        <p:txBody>
          <a:bodyPr/>
          <a:lstStyle/>
          <a:p>
            <a:r>
              <a:rPr lang="en-US" dirty="0" smtClean="0"/>
              <a:t>Leading Spiritual Self</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5100" y="2499662"/>
            <a:ext cx="3739270" cy="4109088"/>
          </a:xfrm>
          <a:prstGeom prst="rect">
            <a:avLst/>
          </a:prstGeom>
        </p:spPr>
      </p:pic>
    </p:spTree>
    <p:extLst>
      <p:ext uri="{BB962C8B-B14F-4D97-AF65-F5344CB8AC3E}">
        <p14:creationId xmlns:p14="http://schemas.microsoft.com/office/powerpoint/2010/main" val="5409690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90638" y="2044322"/>
            <a:ext cx="8803187" cy="3570620"/>
          </a:xfrm>
        </p:spPr>
        <p:txBody>
          <a:bodyPr/>
          <a:lstStyle/>
          <a:p>
            <a:r>
              <a:rPr lang="en-US" dirty="0" smtClean="0"/>
              <a:t>Kerygma – Forming Intentional Disciples</a:t>
            </a:r>
          </a:p>
          <a:p>
            <a:r>
              <a:rPr lang="en-US" dirty="0" smtClean="0"/>
              <a:t>Deus Caritas </a:t>
            </a:r>
            <a:r>
              <a:rPr lang="en-US" dirty="0" smtClean="0"/>
              <a:t>Est</a:t>
            </a:r>
            <a:endParaRPr lang="en-US" dirty="0" smtClean="0"/>
          </a:p>
          <a:p>
            <a:r>
              <a:rPr lang="en-US" b="1" dirty="0" smtClean="0"/>
              <a:t>Introduction to Virtue</a:t>
            </a:r>
          </a:p>
          <a:p>
            <a:r>
              <a:rPr lang="en-US" dirty="0" smtClean="0"/>
              <a:t>Lives of the Saints</a:t>
            </a:r>
          </a:p>
          <a:p>
            <a:r>
              <a:rPr lang="en-US" dirty="0" smtClean="0"/>
              <a:t>Becoming a Saint (Holiness)</a:t>
            </a:r>
          </a:p>
          <a:p>
            <a:r>
              <a:rPr lang="en-US" dirty="0" smtClean="0"/>
              <a:t>Catholic Social Teaching</a:t>
            </a:r>
          </a:p>
          <a:p>
            <a:endParaRPr lang="en-US" dirty="0" smtClean="0"/>
          </a:p>
          <a:p>
            <a:endParaRPr lang="en-US" dirty="0"/>
          </a:p>
        </p:txBody>
      </p:sp>
      <p:sp>
        <p:nvSpPr>
          <p:cNvPr id="3" name="Title 2"/>
          <p:cNvSpPr>
            <a:spLocks noGrp="1"/>
          </p:cNvSpPr>
          <p:nvPr>
            <p:ph type="ctrTitle"/>
          </p:nvPr>
        </p:nvSpPr>
        <p:spPr/>
        <p:txBody>
          <a:bodyPr/>
          <a:lstStyle/>
          <a:p>
            <a:r>
              <a:rPr lang="en-US" dirty="0" smtClean="0"/>
              <a:t>Components</a:t>
            </a:r>
            <a:endParaRPr lang="en-US" dirty="0"/>
          </a:p>
        </p:txBody>
      </p:sp>
      <p:sp>
        <p:nvSpPr>
          <p:cNvPr id="4" name="Text Placeholder 3"/>
          <p:cNvSpPr>
            <a:spLocks noGrp="1"/>
          </p:cNvSpPr>
          <p:nvPr>
            <p:ph type="body" idx="14"/>
          </p:nvPr>
        </p:nvSpPr>
        <p:spPr/>
        <p:txBody>
          <a:bodyPr/>
          <a:lstStyle/>
          <a:p>
            <a:r>
              <a:rPr lang="en-US" dirty="0" smtClean="0"/>
              <a:t>Leading Spiritual Self</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5100" y="2499662"/>
            <a:ext cx="3739270" cy="4109088"/>
          </a:xfrm>
          <a:prstGeom prst="rect">
            <a:avLst/>
          </a:prstGeom>
        </p:spPr>
      </p:pic>
    </p:spTree>
    <p:extLst>
      <p:ext uri="{BB962C8B-B14F-4D97-AF65-F5344CB8AC3E}">
        <p14:creationId xmlns:p14="http://schemas.microsoft.com/office/powerpoint/2010/main" val="31995678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90638" y="2044322"/>
            <a:ext cx="8803187" cy="3570620"/>
          </a:xfrm>
        </p:spPr>
        <p:txBody>
          <a:bodyPr/>
          <a:lstStyle/>
          <a:p>
            <a:r>
              <a:rPr lang="en-US" dirty="0" smtClean="0"/>
              <a:t>Kerygma – Forming Intentional Disciples</a:t>
            </a:r>
          </a:p>
          <a:p>
            <a:r>
              <a:rPr lang="en-US" dirty="0" smtClean="0"/>
              <a:t>Deus Caritas </a:t>
            </a:r>
            <a:r>
              <a:rPr lang="en-US" dirty="0" smtClean="0"/>
              <a:t>Est</a:t>
            </a:r>
            <a:endParaRPr lang="en-US" dirty="0" smtClean="0"/>
          </a:p>
          <a:p>
            <a:r>
              <a:rPr lang="en-US" dirty="0" smtClean="0"/>
              <a:t>Introduction to Virtue</a:t>
            </a:r>
          </a:p>
          <a:p>
            <a:r>
              <a:rPr lang="en-US" b="1" dirty="0" smtClean="0"/>
              <a:t>Lives of the Saints</a:t>
            </a:r>
          </a:p>
          <a:p>
            <a:r>
              <a:rPr lang="en-US" dirty="0" smtClean="0"/>
              <a:t>Becoming a Saint (Holiness)</a:t>
            </a:r>
          </a:p>
          <a:p>
            <a:r>
              <a:rPr lang="en-US" dirty="0" smtClean="0"/>
              <a:t>Catholic Social Teaching</a:t>
            </a:r>
          </a:p>
          <a:p>
            <a:endParaRPr lang="en-US" dirty="0" smtClean="0"/>
          </a:p>
          <a:p>
            <a:endParaRPr lang="en-US" dirty="0"/>
          </a:p>
        </p:txBody>
      </p:sp>
      <p:sp>
        <p:nvSpPr>
          <p:cNvPr id="3" name="Title 2"/>
          <p:cNvSpPr>
            <a:spLocks noGrp="1"/>
          </p:cNvSpPr>
          <p:nvPr>
            <p:ph type="ctrTitle"/>
          </p:nvPr>
        </p:nvSpPr>
        <p:spPr/>
        <p:txBody>
          <a:bodyPr/>
          <a:lstStyle/>
          <a:p>
            <a:r>
              <a:rPr lang="en-US" dirty="0" smtClean="0"/>
              <a:t>Components</a:t>
            </a:r>
            <a:endParaRPr lang="en-US" dirty="0"/>
          </a:p>
        </p:txBody>
      </p:sp>
      <p:sp>
        <p:nvSpPr>
          <p:cNvPr id="4" name="Text Placeholder 3"/>
          <p:cNvSpPr>
            <a:spLocks noGrp="1"/>
          </p:cNvSpPr>
          <p:nvPr>
            <p:ph type="body" idx="14"/>
          </p:nvPr>
        </p:nvSpPr>
        <p:spPr/>
        <p:txBody>
          <a:bodyPr/>
          <a:lstStyle/>
          <a:p>
            <a:r>
              <a:rPr lang="en-US" dirty="0" smtClean="0"/>
              <a:t>Leading Spiritual Self</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5100" y="2499662"/>
            <a:ext cx="3739270" cy="4109088"/>
          </a:xfrm>
          <a:prstGeom prst="rect">
            <a:avLst/>
          </a:prstGeom>
        </p:spPr>
      </p:pic>
    </p:spTree>
    <p:extLst>
      <p:ext uri="{BB962C8B-B14F-4D97-AF65-F5344CB8AC3E}">
        <p14:creationId xmlns:p14="http://schemas.microsoft.com/office/powerpoint/2010/main" val="2013130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90638" y="2044322"/>
            <a:ext cx="8803187" cy="3570620"/>
          </a:xfrm>
        </p:spPr>
        <p:txBody>
          <a:bodyPr/>
          <a:lstStyle/>
          <a:p>
            <a:r>
              <a:rPr lang="en-US" dirty="0" smtClean="0"/>
              <a:t>Kerygma – Forming Intentional Disciples</a:t>
            </a:r>
          </a:p>
          <a:p>
            <a:r>
              <a:rPr lang="en-US" dirty="0" smtClean="0"/>
              <a:t>Deus Caritas </a:t>
            </a:r>
            <a:r>
              <a:rPr lang="en-US" dirty="0" smtClean="0"/>
              <a:t>Est</a:t>
            </a:r>
            <a:endParaRPr lang="en-US" dirty="0" smtClean="0"/>
          </a:p>
          <a:p>
            <a:r>
              <a:rPr lang="en-US" dirty="0" smtClean="0"/>
              <a:t>Introduction to Virtue</a:t>
            </a:r>
          </a:p>
          <a:p>
            <a:r>
              <a:rPr lang="en-US" dirty="0" smtClean="0"/>
              <a:t>Lives of the Saints</a:t>
            </a:r>
          </a:p>
          <a:p>
            <a:r>
              <a:rPr lang="en-US" b="1" dirty="0" smtClean="0"/>
              <a:t>Becoming a Saint (Holiness</a:t>
            </a:r>
            <a:r>
              <a:rPr lang="en-US" dirty="0" smtClean="0"/>
              <a:t>)</a:t>
            </a:r>
          </a:p>
          <a:p>
            <a:r>
              <a:rPr lang="en-US" dirty="0" smtClean="0"/>
              <a:t>Catholic Social Teaching</a:t>
            </a:r>
          </a:p>
          <a:p>
            <a:endParaRPr lang="en-US" dirty="0" smtClean="0"/>
          </a:p>
          <a:p>
            <a:endParaRPr lang="en-US" dirty="0"/>
          </a:p>
        </p:txBody>
      </p:sp>
      <p:sp>
        <p:nvSpPr>
          <p:cNvPr id="3" name="Title 2"/>
          <p:cNvSpPr>
            <a:spLocks noGrp="1"/>
          </p:cNvSpPr>
          <p:nvPr>
            <p:ph type="ctrTitle"/>
          </p:nvPr>
        </p:nvSpPr>
        <p:spPr/>
        <p:txBody>
          <a:bodyPr/>
          <a:lstStyle/>
          <a:p>
            <a:r>
              <a:rPr lang="en-US" dirty="0" smtClean="0"/>
              <a:t>Components</a:t>
            </a:r>
            <a:endParaRPr lang="en-US" dirty="0"/>
          </a:p>
        </p:txBody>
      </p:sp>
      <p:sp>
        <p:nvSpPr>
          <p:cNvPr id="4" name="Text Placeholder 3"/>
          <p:cNvSpPr>
            <a:spLocks noGrp="1"/>
          </p:cNvSpPr>
          <p:nvPr>
            <p:ph type="body" idx="14"/>
          </p:nvPr>
        </p:nvSpPr>
        <p:spPr/>
        <p:txBody>
          <a:bodyPr/>
          <a:lstStyle/>
          <a:p>
            <a:r>
              <a:rPr lang="en-US" dirty="0" smtClean="0"/>
              <a:t>Leading Spiritual Self</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5100" y="2499662"/>
            <a:ext cx="3739270" cy="4109088"/>
          </a:xfrm>
          <a:prstGeom prst="rect">
            <a:avLst/>
          </a:prstGeom>
        </p:spPr>
      </p:pic>
    </p:spTree>
    <p:extLst>
      <p:ext uri="{BB962C8B-B14F-4D97-AF65-F5344CB8AC3E}">
        <p14:creationId xmlns:p14="http://schemas.microsoft.com/office/powerpoint/2010/main" val="3883847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90638" y="2044322"/>
            <a:ext cx="8803187" cy="3570620"/>
          </a:xfrm>
        </p:spPr>
        <p:txBody>
          <a:bodyPr/>
          <a:lstStyle/>
          <a:p>
            <a:r>
              <a:rPr lang="en-US" dirty="0" smtClean="0"/>
              <a:t>Kerygma – Forming Intentional Disciples</a:t>
            </a:r>
          </a:p>
          <a:p>
            <a:r>
              <a:rPr lang="en-US" dirty="0" smtClean="0"/>
              <a:t>Deus Caritas </a:t>
            </a:r>
            <a:r>
              <a:rPr lang="en-US" dirty="0" smtClean="0"/>
              <a:t>Est</a:t>
            </a:r>
            <a:endParaRPr lang="en-US" dirty="0" smtClean="0"/>
          </a:p>
          <a:p>
            <a:r>
              <a:rPr lang="en-US" dirty="0" smtClean="0"/>
              <a:t>Introduction to Virtue</a:t>
            </a:r>
          </a:p>
          <a:p>
            <a:r>
              <a:rPr lang="en-US" dirty="0" smtClean="0"/>
              <a:t>Lives of the Saints</a:t>
            </a:r>
          </a:p>
          <a:p>
            <a:r>
              <a:rPr lang="en-US" dirty="0" smtClean="0"/>
              <a:t>Becoming a Saint (Holiness)</a:t>
            </a:r>
          </a:p>
          <a:p>
            <a:r>
              <a:rPr lang="en-US" b="1" dirty="0" smtClean="0"/>
              <a:t>Catholic Social Teaching</a:t>
            </a:r>
          </a:p>
          <a:p>
            <a:endParaRPr lang="en-US" dirty="0" smtClean="0"/>
          </a:p>
          <a:p>
            <a:endParaRPr lang="en-US" dirty="0"/>
          </a:p>
        </p:txBody>
      </p:sp>
      <p:sp>
        <p:nvSpPr>
          <p:cNvPr id="3" name="Title 2"/>
          <p:cNvSpPr>
            <a:spLocks noGrp="1"/>
          </p:cNvSpPr>
          <p:nvPr>
            <p:ph type="ctrTitle"/>
          </p:nvPr>
        </p:nvSpPr>
        <p:spPr/>
        <p:txBody>
          <a:bodyPr/>
          <a:lstStyle/>
          <a:p>
            <a:r>
              <a:rPr lang="en-US" dirty="0" smtClean="0"/>
              <a:t>Components</a:t>
            </a:r>
            <a:endParaRPr lang="en-US" dirty="0"/>
          </a:p>
        </p:txBody>
      </p:sp>
      <p:sp>
        <p:nvSpPr>
          <p:cNvPr id="4" name="Text Placeholder 3"/>
          <p:cNvSpPr>
            <a:spLocks noGrp="1"/>
          </p:cNvSpPr>
          <p:nvPr>
            <p:ph type="body" idx="14"/>
          </p:nvPr>
        </p:nvSpPr>
        <p:spPr/>
        <p:txBody>
          <a:bodyPr/>
          <a:lstStyle/>
          <a:p>
            <a:r>
              <a:rPr lang="en-US" dirty="0" smtClean="0"/>
              <a:t>Leading Spiritual Self</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5100" y="2499662"/>
            <a:ext cx="3739270" cy="4109088"/>
          </a:xfrm>
          <a:prstGeom prst="rect">
            <a:avLst/>
          </a:prstGeom>
        </p:spPr>
      </p:pic>
    </p:spTree>
    <p:extLst>
      <p:ext uri="{BB962C8B-B14F-4D97-AF65-F5344CB8AC3E}">
        <p14:creationId xmlns:p14="http://schemas.microsoft.com/office/powerpoint/2010/main" val="15881055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865016887"/>
              </p:ext>
            </p:extLst>
          </p:nvPr>
        </p:nvGraphicFramePr>
        <p:xfrm>
          <a:off x="98424" y="98424"/>
          <a:ext cx="8862695" cy="6647021"/>
        </p:xfrm>
        <a:graphic>
          <a:graphicData uri="http://schemas.openxmlformats.org/presentationml/2006/ole">
            <mc:AlternateContent xmlns:mc="http://schemas.openxmlformats.org/markup-compatibility/2006">
              <mc:Choice xmlns:v="urn:schemas-microsoft-com:vml" Requires="v">
                <p:oleObj spid="_x0000_s2058" name="Acrobat Document" r:id="rId4" imgW="6858000" imgH="5143500" progId="Acrobat.Document.DC">
                  <p:embed/>
                </p:oleObj>
              </mc:Choice>
              <mc:Fallback>
                <p:oleObj name="Acrobat Document" r:id="rId4" imgW="6858000" imgH="5143500" progId="Acrobat.Document.DC">
                  <p:embed/>
                  <p:pic>
                    <p:nvPicPr>
                      <p:cNvPr id="0" name=""/>
                      <p:cNvPicPr/>
                      <p:nvPr/>
                    </p:nvPicPr>
                    <p:blipFill>
                      <a:blip r:embed="rId5"/>
                      <a:stretch>
                        <a:fillRect/>
                      </a:stretch>
                    </p:blipFill>
                    <p:spPr>
                      <a:xfrm>
                        <a:off x="98424" y="98424"/>
                        <a:ext cx="8862695" cy="6647021"/>
                      </a:xfrm>
                      <a:prstGeom prst="rect">
                        <a:avLst/>
                      </a:prstGeom>
                    </p:spPr>
                  </p:pic>
                </p:oleObj>
              </mc:Fallback>
            </mc:AlternateContent>
          </a:graphicData>
        </a:graphic>
      </p:graphicFrame>
    </p:spTree>
    <p:extLst>
      <p:ext uri="{BB962C8B-B14F-4D97-AF65-F5344CB8AC3E}">
        <p14:creationId xmlns:p14="http://schemas.microsoft.com/office/powerpoint/2010/main" val="3579047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n-US" dirty="0" smtClean="0"/>
          </a:p>
          <a:p>
            <a:r>
              <a:rPr lang="en-US" b="1" dirty="0" err="1" smtClean="0"/>
              <a:t>DiSC</a:t>
            </a:r>
            <a:r>
              <a:rPr lang="en-US" b="1" dirty="0" smtClean="0"/>
              <a:t> Part I &amp; II</a:t>
            </a:r>
          </a:p>
          <a:p>
            <a:r>
              <a:rPr lang="en-US" dirty="0" smtClean="0"/>
              <a:t>Gifts of the Holy Spirit</a:t>
            </a:r>
          </a:p>
          <a:p>
            <a:r>
              <a:rPr lang="en-US" dirty="0" smtClean="0"/>
              <a:t>Movie: Romero</a:t>
            </a:r>
          </a:p>
          <a:p>
            <a:r>
              <a:rPr lang="en-US" dirty="0" smtClean="0"/>
              <a:t>Servant Leadership</a:t>
            </a:r>
          </a:p>
          <a:p>
            <a:r>
              <a:rPr lang="en-US" dirty="0" smtClean="0"/>
              <a:t>Leading a Balanced Life</a:t>
            </a:r>
          </a:p>
          <a:p>
            <a:r>
              <a:rPr lang="en-US" dirty="0" smtClean="0"/>
              <a:t>Wheel of Mission</a:t>
            </a:r>
            <a:endParaRPr lang="en-US" dirty="0"/>
          </a:p>
        </p:txBody>
      </p:sp>
      <p:sp>
        <p:nvSpPr>
          <p:cNvPr id="3" name="Title 2"/>
          <p:cNvSpPr>
            <a:spLocks noGrp="1"/>
          </p:cNvSpPr>
          <p:nvPr>
            <p:ph type="ctrTitle"/>
          </p:nvPr>
        </p:nvSpPr>
        <p:spPr/>
        <p:txBody>
          <a:bodyPr/>
          <a:lstStyle/>
          <a:p>
            <a:r>
              <a:rPr lang="en-US" dirty="0" smtClean="0"/>
              <a:t>Components</a:t>
            </a:r>
            <a:endParaRPr lang="en-US" dirty="0"/>
          </a:p>
        </p:txBody>
      </p:sp>
      <p:sp>
        <p:nvSpPr>
          <p:cNvPr id="4" name="Text Placeholder 3"/>
          <p:cNvSpPr>
            <a:spLocks noGrp="1"/>
          </p:cNvSpPr>
          <p:nvPr>
            <p:ph type="body" idx="14"/>
          </p:nvPr>
        </p:nvSpPr>
        <p:spPr/>
        <p:txBody>
          <a:bodyPr/>
          <a:lstStyle/>
          <a:p>
            <a:r>
              <a:rPr lang="en-US" dirty="0" smtClean="0"/>
              <a:t>Leading Outer Self</a:t>
            </a:r>
            <a:endParaRPr lang="en-US" dirty="0"/>
          </a:p>
        </p:txBody>
      </p:sp>
      <p:pic>
        <p:nvPicPr>
          <p:cNvPr id="5" name="Picture 4"/>
          <p:cNvPicPr>
            <a:picLocks noChangeAspect="1"/>
          </p:cNvPicPr>
          <p:nvPr/>
        </p:nvPicPr>
        <p:blipFill>
          <a:blip r:embed="rId3"/>
          <a:stretch>
            <a:fillRect/>
          </a:stretch>
        </p:blipFill>
        <p:spPr>
          <a:xfrm>
            <a:off x="4767263" y="1982281"/>
            <a:ext cx="3823006" cy="4344050"/>
          </a:xfrm>
          <a:prstGeom prst="rect">
            <a:avLst/>
          </a:prstGeom>
        </p:spPr>
      </p:pic>
    </p:spTree>
    <p:extLst>
      <p:ext uri="{BB962C8B-B14F-4D97-AF65-F5344CB8AC3E}">
        <p14:creationId xmlns:p14="http://schemas.microsoft.com/office/powerpoint/2010/main" val="4923010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n-US" dirty="0" smtClean="0"/>
          </a:p>
          <a:p>
            <a:r>
              <a:rPr lang="en-US" dirty="0" err="1" smtClean="0"/>
              <a:t>DiSC</a:t>
            </a:r>
            <a:r>
              <a:rPr lang="en-US" dirty="0" smtClean="0"/>
              <a:t> Part I &amp; II</a:t>
            </a:r>
          </a:p>
          <a:p>
            <a:r>
              <a:rPr lang="en-US" b="1" dirty="0" smtClean="0"/>
              <a:t>Gifts of the Holy Spirit</a:t>
            </a:r>
          </a:p>
          <a:p>
            <a:r>
              <a:rPr lang="en-US" dirty="0" smtClean="0"/>
              <a:t>Movie: Romero</a:t>
            </a:r>
          </a:p>
          <a:p>
            <a:r>
              <a:rPr lang="en-US" dirty="0" smtClean="0"/>
              <a:t>Servant Leadership</a:t>
            </a:r>
          </a:p>
          <a:p>
            <a:r>
              <a:rPr lang="en-US" dirty="0" smtClean="0"/>
              <a:t>Leading a Balanced Life</a:t>
            </a:r>
          </a:p>
          <a:p>
            <a:r>
              <a:rPr lang="en-US" dirty="0" smtClean="0"/>
              <a:t>Wheel of Mission</a:t>
            </a:r>
            <a:endParaRPr lang="en-US" dirty="0"/>
          </a:p>
        </p:txBody>
      </p:sp>
      <p:sp>
        <p:nvSpPr>
          <p:cNvPr id="3" name="Title 2"/>
          <p:cNvSpPr>
            <a:spLocks noGrp="1"/>
          </p:cNvSpPr>
          <p:nvPr>
            <p:ph type="ctrTitle"/>
          </p:nvPr>
        </p:nvSpPr>
        <p:spPr/>
        <p:txBody>
          <a:bodyPr/>
          <a:lstStyle/>
          <a:p>
            <a:r>
              <a:rPr lang="en-US" dirty="0" smtClean="0"/>
              <a:t>Components</a:t>
            </a:r>
            <a:endParaRPr lang="en-US" dirty="0"/>
          </a:p>
        </p:txBody>
      </p:sp>
      <p:sp>
        <p:nvSpPr>
          <p:cNvPr id="4" name="Text Placeholder 3"/>
          <p:cNvSpPr>
            <a:spLocks noGrp="1"/>
          </p:cNvSpPr>
          <p:nvPr>
            <p:ph type="body" idx="14"/>
          </p:nvPr>
        </p:nvSpPr>
        <p:spPr/>
        <p:txBody>
          <a:bodyPr/>
          <a:lstStyle/>
          <a:p>
            <a:r>
              <a:rPr lang="en-US" dirty="0" smtClean="0"/>
              <a:t>Leading Outer Self</a:t>
            </a:r>
            <a:endParaRPr lang="en-US" dirty="0"/>
          </a:p>
        </p:txBody>
      </p:sp>
      <p:pic>
        <p:nvPicPr>
          <p:cNvPr id="5" name="Picture 4"/>
          <p:cNvPicPr>
            <a:picLocks noChangeAspect="1"/>
          </p:cNvPicPr>
          <p:nvPr/>
        </p:nvPicPr>
        <p:blipFill>
          <a:blip r:embed="rId3"/>
          <a:stretch>
            <a:fillRect/>
          </a:stretch>
        </p:blipFill>
        <p:spPr>
          <a:xfrm>
            <a:off x="4767263" y="1982281"/>
            <a:ext cx="3823006" cy="4344050"/>
          </a:xfrm>
          <a:prstGeom prst="rect">
            <a:avLst/>
          </a:prstGeom>
        </p:spPr>
      </p:pic>
    </p:spTree>
    <p:extLst>
      <p:ext uri="{BB962C8B-B14F-4D97-AF65-F5344CB8AC3E}">
        <p14:creationId xmlns:p14="http://schemas.microsoft.com/office/powerpoint/2010/main" val="3271659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1526604"/>
            <a:ext cx="5006340" cy="4985448"/>
          </a:xfrm>
          <a:prstGeom prst="rect">
            <a:avLst/>
          </a:prstGeom>
        </p:spPr>
      </p:pic>
    </p:spTree>
    <p:extLst>
      <p:ext uri="{BB962C8B-B14F-4D97-AF65-F5344CB8AC3E}">
        <p14:creationId xmlns:p14="http://schemas.microsoft.com/office/powerpoint/2010/main" val="496263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n-US" dirty="0" smtClean="0"/>
          </a:p>
          <a:p>
            <a:r>
              <a:rPr lang="en-US" dirty="0" err="1" smtClean="0"/>
              <a:t>DiSC</a:t>
            </a:r>
            <a:r>
              <a:rPr lang="en-US" dirty="0" smtClean="0"/>
              <a:t> Part I &amp; II</a:t>
            </a:r>
          </a:p>
          <a:p>
            <a:r>
              <a:rPr lang="en-US" dirty="0" smtClean="0"/>
              <a:t>Gifts of the Holy Spirit</a:t>
            </a:r>
          </a:p>
          <a:p>
            <a:r>
              <a:rPr lang="en-US" b="1" dirty="0" smtClean="0"/>
              <a:t>Movie: Romero</a:t>
            </a:r>
          </a:p>
          <a:p>
            <a:r>
              <a:rPr lang="en-US" dirty="0" smtClean="0"/>
              <a:t>Servant Leadership</a:t>
            </a:r>
          </a:p>
          <a:p>
            <a:r>
              <a:rPr lang="en-US" dirty="0" smtClean="0"/>
              <a:t>Leading a Balanced Life</a:t>
            </a:r>
          </a:p>
          <a:p>
            <a:r>
              <a:rPr lang="en-US" dirty="0" smtClean="0"/>
              <a:t>Wheel of Mission</a:t>
            </a:r>
            <a:endParaRPr lang="en-US" dirty="0"/>
          </a:p>
        </p:txBody>
      </p:sp>
      <p:sp>
        <p:nvSpPr>
          <p:cNvPr id="3" name="Title 2"/>
          <p:cNvSpPr>
            <a:spLocks noGrp="1"/>
          </p:cNvSpPr>
          <p:nvPr>
            <p:ph type="ctrTitle"/>
          </p:nvPr>
        </p:nvSpPr>
        <p:spPr/>
        <p:txBody>
          <a:bodyPr/>
          <a:lstStyle/>
          <a:p>
            <a:r>
              <a:rPr lang="en-US" dirty="0" smtClean="0"/>
              <a:t>Components</a:t>
            </a:r>
            <a:endParaRPr lang="en-US" dirty="0"/>
          </a:p>
        </p:txBody>
      </p:sp>
      <p:sp>
        <p:nvSpPr>
          <p:cNvPr id="4" name="Text Placeholder 3"/>
          <p:cNvSpPr>
            <a:spLocks noGrp="1"/>
          </p:cNvSpPr>
          <p:nvPr>
            <p:ph type="body" idx="14"/>
          </p:nvPr>
        </p:nvSpPr>
        <p:spPr/>
        <p:txBody>
          <a:bodyPr/>
          <a:lstStyle/>
          <a:p>
            <a:r>
              <a:rPr lang="en-US" dirty="0" smtClean="0"/>
              <a:t>Leading Outer Self</a:t>
            </a:r>
            <a:endParaRPr lang="en-US" dirty="0"/>
          </a:p>
        </p:txBody>
      </p:sp>
      <p:pic>
        <p:nvPicPr>
          <p:cNvPr id="5" name="Picture 4"/>
          <p:cNvPicPr>
            <a:picLocks noChangeAspect="1"/>
          </p:cNvPicPr>
          <p:nvPr/>
        </p:nvPicPr>
        <p:blipFill>
          <a:blip r:embed="rId3"/>
          <a:stretch>
            <a:fillRect/>
          </a:stretch>
        </p:blipFill>
        <p:spPr>
          <a:xfrm>
            <a:off x="4767263" y="1982281"/>
            <a:ext cx="3823006" cy="4344050"/>
          </a:xfrm>
          <a:prstGeom prst="rect">
            <a:avLst/>
          </a:prstGeom>
        </p:spPr>
      </p:pic>
    </p:spTree>
    <p:extLst>
      <p:ext uri="{BB962C8B-B14F-4D97-AF65-F5344CB8AC3E}">
        <p14:creationId xmlns:p14="http://schemas.microsoft.com/office/powerpoint/2010/main" val="18268667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n-US" dirty="0" smtClean="0"/>
          </a:p>
          <a:p>
            <a:r>
              <a:rPr lang="en-US" dirty="0" err="1" smtClean="0"/>
              <a:t>DiSC</a:t>
            </a:r>
            <a:r>
              <a:rPr lang="en-US" dirty="0" smtClean="0"/>
              <a:t> Part I &amp; II</a:t>
            </a:r>
          </a:p>
          <a:p>
            <a:r>
              <a:rPr lang="en-US" dirty="0" smtClean="0"/>
              <a:t>Gifts of the Holy Spirit</a:t>
            </a:r>
          </a:p>
          <a:p>
            <a:r>
              <a:rPr lang="en-US" dirty="0" smtClean="0"/>
              <a:t>Movie: Romero</a:t>
            </a:r>
          </a:p>
          <a:p>
            <a:r>
              <a:rPr lang="en-US" b="1" dirty="0" smtClean="0"/>
              <a:t>Servant Leadership</a:t>
            </a:r>
          </a:p>
          <a:p>
            <a:r>
              <a:rPr lang="en-US" b="1" dirty="0" smtClean="0"/>
              <a:t>Leading a Balanced Life</a:t>
            </a:r>
          </a:p>
          <a:p>
            <a:r>
              <a:rPr lang="en-US" b="1" dirty="0" smtClean="0"/>
              <a:t>Wheel of Mission</a:t>
            </a:r>
            <a:endParaRPr lang="en-US" b="1" dirty="0"/>
          </a:p>
        </p:txBody>
      </p:sp>
      <p:sp>
        <p:nvSpPr>
          <p:cNvPr id="3" name="Title 2"/>
          <p:cNvSpPr>
            <a:spLocks noGrp="1"/>
          </p:cNvSpPr>
          <p:nvPr>
            <p:ph type="ctrTitle"/>
          </p:nvPr>
        </p:nvSpPr>
        <p:spPr/>
        <p:txBody>
          <a:bodyPr/>
          <a:lstStyle/>
          <a:p>
            <a:r>
              <a:rPr lang="en-US" dirty="0" smtClean="0"/>
              <a:t>Components</a:t>
            </a:r>
            <a:endParaRPr lang="en-US" dirty="0"/>
          </a:p>
        </p:txBody>
      </p:sp>
      <p:sp>
        <p:nvSpPr>
          <p:cNvPr id="4" name="Text Placeholder 3"/>
          <p:cNvSpPr>
            <a:spLocks noGrp="1"/>
          </p:cNvSpPr>
          <p:nvPr>
            <p:ph type="body" idx="14"/>
          </p:nvPr>
        </p:nvSpPr>
        <p:spPr/>
        <p:txBody>
          <a:bodyPr/>
          <a:lstStyle/>
          <a:p>
            <a:r>
              <a:rPr lang="en-US" dirty="0" smtClean="0"/>
              <a:t>Leading Outer Self</a:t>
            </a:r>
            <a:endParaRPr lang="en-US" dirty="0"/>
          </a:p>
        </p:txBody>
      </p:sp>
      <p:pic>
        <p:nvPicPr>
          <p:cNvPr id="5" name="Picture 4"/>
          <p:cNvPicPr>
            <a:picLocks noChangeAspect="1"/>
          </p:cNvPicPr>
          <p:nvPr/>
        </p:nvPicPr>
        <p:blipFill>
          <a:blip r:embed="rId3"/>
          <a:stretch>
            <a:fillRect/>
          </a:stretch>
        </p:blipFill>
        <p:spPr>
          <a:xfrm>
            <a:off x="4767263" y="1982281"/>
            <a:ext cx="3823006" cy="4344050"/>
          </a:xfrm>
          <a:prstGeom prst="rect">
            <a:avLst/>
          </a:prstGeom>
        </p:spPr>
      </p:pic>
    </p:spTree>
    <p:extLst>
      <p:ext uri="{BB962C8B-B14F-4D97-AF65-F5344CB8AC3E}">
        <p14:creationId xmlns:p14="http://schemas.microsoft.com/office/powerpoint/2010/main" val="15145407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541103198"/>
              </p:ext>
            </p:extLst>
          </p:nvPr>
        </p:nvGraphicFramePr>
        <p:xfrm>
          <a:off x="1866265" y="0"/>
          <a:ext cx="5159375" cy="6677452"/>
        </p:xfrm>
        <a:graphic>
          <a:graphicData uri="http://schemas.openxmlformats.org/presentationml/2006/ole">
            <mc:AlternateContent xmlns:mc="http://schemas.openxmlformats.org/markup-compatibility/2006">
              <mc:Choice xmlns:v="urn:schemas-microsoft-com:vml" Requires="v">
                <p:oleObj spid="_x0000_s3081" name="Acrobat Document" r:id="rId3" imgW="5829300" imgH="7543800" progId="Acrobat.Document.DC">
                  <p:embed/>
                </p:oleObj>
              </mc:Choice>
              <mc:Fallback>
                <p:oleObj name="Acrobat Document" r:id="rId3" imgW="5829300" imgH="7543800" progId="Acrobat.Document.DC">
                  <p:embed/>
                  <p:pic>
                    <p:nvPicPr>
                      <p:cNvPr id="0" name=""/>
                      <p:cNvPicPr/>
                      <p:nvPr/>
                    </p:nvPicPr>
                    <p:blipFill>
                      <a:blip r:embed="rId4"/>
                      <a:stretch>
                        <a:fillRect/>
                      </a:stretch>
                    </p:blipFill>
                    <p:spPr>
                      <a:xfrm>
                        <a:off x="1866265" y="0"/>
                        <a:ext cx="5159375" cy="6677452"/>
                      </a:xfrm>
                      <a:prstGeom prst="rect">
                        <a:avLst/>
                      </a:prstGeom>
                    </p:spPr>
                  </p:pic>
                </p:oleObj>
              </mc:Fallback>
            </mc:AlternateContent>
          </a:graphicData>
        </a:graphic>
      </p:graphicFrame>
    </p:spTree>
    <p:extLst>
      <p:ext uri="{BB962C8B-B14F-4D97-AF65-F5344CB8AC3E}">
        <p14:creationId xmlns:p14="http://schemas.microsoft.com/office/powerpoint/2010/main" val="1270568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Christian Leadership and Hospitality</a:t>
            </a:r>
          </a:p>
          <a:p>
            <a:r>
              <a:rPr lang="en-US" dirty="0" smtClean="0"/>
              <a:t>Team Development</a:t>
            </a:r>
          </a:p>
          <a:p>
            <a:r>
              <a:rPr lang="en-US" dirty="0" smtClean="0"/>
              <a:t>Building Trust in the Team</a:t>
            </a:r>
          </a:p>
          <a:p>
            <a:r>
              <a:rPr lang="en-US" dirty="0" smtClean="0"/>
              <a:t>Crucial Conversations</a:t>
            </a:r>
          </a:p>
          <a:p>
            <a:r>
              <a:rPr lang="en-US" dirty="0" smtClean="0"/>
              <a:t>Welfare, Charity </a:t>
            </a:r>
          </a:p>
          <a:p>
            <a:r>
              <a:rPr lang="en-US" dirty="0" smtClean="0"/>
              <a:t>and Mission</a:t>
            </a:r>
            <a:endParaRPr lang="en-US" dirty="0"/>
          </a:p>
        </p:txBody>
      </p:sp>
      <p:sp>
        <p:nvSpPr>
          <p:cNvPr id="3" name="Title 2"/>
          <p:cNvSpPr>
            <a:spLocks noGrp="1"/>
          </p:cNvSpPr>
          <p:nvPr>
            <p:ph type="ctrTitle"/>
          </p:nvPr>
        </p:nvSpPr>
        <p:spPr/>
        <p:txBody>
          <a:bodyPr/>
          <a:lstStyle/>
          <a:p>
            <a:r>
              <a:rPr lang="en-US" dirty="0" smtClean="0"/>
              <a:t>Components</a:t>
            </a:r>
            <a:endParaRPr lang="en-US" dirty="0"/>
          </a:p>
        </p:txBody>
      </p:sp>
      <p:sp>
        <p:nvSpPr>
          <p:cNvPr id="4" name="Text Placeholder 3"/>
          <p:cNvSpPr>
            <a:spLocks noGrp="1"/>
          </p:cNvSpPr>
          <p:nvPr>
            <p:ph type="body" idx="14"/>
          </p:nvPr>
        </p:nvSpPr>
        <p:spPr/>
        <p:txBody>
          <a:bodyPr/>
          <a:lstStyle/>
          <a:p>
            <a:r>
              <a:rPr lang="en-US" dirty="0" smtClean="0"/>
              <a:t>Leading Others</a:t>
            </a:r>
            <a:endParaRPr lang="en-US" dirty="0"/>
          </a:p>
        </p:txBody>
      </p:sp>
      <p:pic>
        <p:nvPicPr>
          <p:cNvPr id="5" name="Picture 4"/>
          <p:cNvPicPr>
            <a:picLocks noChangeAspect="1"/>
          </p:cNvPicPr>
          <p:nvPr/>
        </p:nvPicPr>
        <p:blipFill rotWithShape="1">
          <a:blip r:embed="rId3"/>
          <a:srcRect l="13651" t="9028" r="14199" b="14881"/>
          <a:stretch/>
        </p:blipFill>
        <p:spPr>
          <a:xfrm>
            <a:off x="3919450" y="3477272"/>
            <a:ext cx="5074920" cy="2697480"/>
          </a:xfrm>
          <a:prstGeom prst="rect">
            <a:avLst/>
          </a:prstGeom>
        </p:spPr>
      </p:pic>
    </p:spTree>
    <p:extLst>
      <p:ext uri="{BB962C8B-B14F-4D97-AF65-F5344CB8AC3E}">
        <p14:creationId xmlns:p14="http://schemas.microsoft.com/office/powerpoint/2010/main" val="20843166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a:xfrm>
            <a:off x="190639" y="1372682"/>
            <a:ext cx="5292158" cy="3587246"/>
          </a:xfrm>
        </p:spPr>
        <p:txBody>
          <a:bodyPr/>
          <a:lstStyle/>
          <a:p>
            <a:r>
              <a:rPr lang="en-US" dirty="0" smtClean="0"/>
              <a:t>Evaluations</a:t>
            </a:r>
          </a:p>
          <a:p>
            <a:r>
              <a:rPr lang="en-US" dirty="0" smtClean="0"/>
              <a:t>Blessing/Commissioning</a:t>
            </a:r>
          </a:p>
          <a:p>
            <a:r>
              <a:rPr lang="en-US" dirty="0" smtClean="0"/>
              <a:t>Certificates</a:t>
            </a:r>
          </a:p>
          <a:p>
            <a:r>
              <a:rPr lang="en-US" dirty="0" smtClean="0"/>
              <a:t>Follow up Mtgs.</a:t>
            </a:r>
          </a:p>
          <a:p>
            <a:r>
              <a:rPr lang="en-US" dirty="0" smtClean="0"/>
              <a:t>Accountability </a:t>
            </a:r>
            <a:r>
              <a:rPr lang="en-US" dirty="0" smtClean="0"/>
              <a:t>partners</a:t>
            </a:r>
          </a:p>
          <a:p>
            <a:r>
              <a:rPr lang="en-US" dirty="0" smtClean="0"/>
              <a:t>Offering a version of</a:t>
            </a:r>
          </a:p>
          <a:p>
            <a:pPr marL="0" indent="0">
              <a:buNone/>
            </a:pPr>
            <a:r>
              <a:rPr lang="en-US" dirty="0" smtClean="0"/>
              <a:t>CCU to parishes</a:t>
            </a:r>
            <a:endParaRPr lang="en-US" dirty="0" smtClean="0"/>
          </a:p>
        </p:txBody>
      </p:sp>
      <p:sp>
        <p:nvSpPr>
          <p:cNvPr id="4" name="Title 3"/>
          <p:cNvSpPr>
            <a:spLocks noGrp="1"/>
          </p:cNvSpPr>
          <p:nvPr>
            <p:ph type="ctrTitle"/>
          </p:nvPr>
        </p:nvSpPr>
        <p:spPr/>
        <p:txBody>
          <a:bodyPr/>
          <a:lstStyle/>
          <a:p>
            <a:r>
              <a:rPr lang="en-US" dirty="0" smtClean="0"/>
              <a:t>Wrap Up</a:t>
            </a:r>
            <a:endParaRPr lang="en-US" dirty="0"/>
          </a:p>
        </p:txBody>
      </p:sp>
      <p:pic>
        <p:nvPicPr>
          <p:cNvPr id="8" name="Picture Placeholder 7"/>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81" t="425" r="-40" b="-425"/>
          <a:stretch/>
        </p:blipFill>
        <p:spPr>
          <a:xfrm rot="10800000">
            <a:off x="4224250" y="2958148"/>
            <a:ext cx="4770120" cy="3586162"/>
          </a:xfrm>
        </p:spPr>
      </p:pic>
    </p:spTree>
    <p:extLst>
      <p:ext uri="{BB962C8B-B14F-4D97-AF65-F5344CB8AC3E}">
        <p14:creationId xmlns:p14="http://schemas.microsoft.com/office/powerpoint/2010/main" val="20594719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206040939"/>
              </p:ext>
            </p:extLst>
          </p:nvPr>
        </p:nvGraphicFramePr>
        <p:xfrm>
          <a:off x="243012" y="280988"/>
          <a:ext cx="8656588" cy="6348412"/>
        </p:xfrm>
        <a:graphic>
          <a:graphicData uri="http://schemas.openxmlformats.org/presentationml/2006/ole">
            <mc:AlternateContent xmlns:mc="http://schemas.openxmlformats.org/markup-compatibility/2006">
              <mc:Choice xmlns:v="urn:schemas-microsoft-com:vml" Requires="v">
                <p:oleObj spid="_x0000_s1047" name="Document" r:id="rId3" imgW="7370626" imgH="5405748" progId="Word.Document.12">
                  <p:embed/>
                </p:oleObj>
              </mc:Choice>
              <mc:Fallback>
                <p:oleObj name="Document" r:id="rId3" imgW="7370626" imgH="5405748" progId="Word.Document.12">
                  <p:embed/>
                  <p:pic>
                    <p:nvPicPr>
                      <p:cNvPr id="0" name=""/>
                      <p:cNvPicPr/>
                      <p:nvPr/>
                    </p:nvPicPr>
                    <p:blipFill>
                      <a:blip r:embed="rId4"/>
                      <a:stretch>
                        <a:fillRect/>
                      </a:stretch>
                    </p:blipFill>
                    <p:spPr>
                      <a:xfrm>
                        <a:off x="243012" y="280988"/>
                        <a:ext cx="8656588" cy="6348412"/>
                      </a:xfrm>
                      <a:prstGeom prst="rect">
                        <a:avLst/>
                      </a:prstGeom>
                    </p:spPr>
                  </p:pic>
                </p:oleObj>
              </mc:Fallback>
            </mc:AlternateContent>
          </a:graphicData>
        </a:graphic>
      </p:graphicFrame>
    </p:spTree>
    <p:extLst>
      <p:ext uri="{BB962C8B-B14F-4D97-AF65-F5344CB8AC3E}">
        <p14:creationId xmlns:p14="http://schemas.microsoft.com/office/powerpoint/2010/main" val="40434612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46569" y="2195114"/>
            <a:ext cx="2884988" cy="3839578"/>
          </a:xfrm>
          <a:prstGeom prst="rect">
            <a:avLst/>
          </a:prstGeom>
        </p:spPr>
      </p:pic>
      <p:pic>
        <p:nvPicPr>
          <p:cNvPr id="3" name="Picture 2"/>
          <p:cNvPicPr>
            <a:picLocks noChangeAspect="1"/>
          </p:cNvPicPr>
          <p:nvPr/>
        </p:nvPicPr>
        <p:blipFill>
          <a:blip r:embed="rId4"/>
          <a:stretch>
            <a:fillRect/>
          </a:stretch>
        </p:blipFill>
        <p:spPr>
          <a:xfrm>
            <a:off x="3328308" y="2195114"/>
            <a:ext cx="5609964" cy="3737330"/>
          </a:xfrm>
          <a:prstGeom prst="rect">
            <a:avLst/>
          </a:prstGeom>
        </p:spPr>
      </p:pic>
      <p:sp>
        <p:nvSpPr>
          <p:cNvPr id="4" name="TextBox 3"/>
          <p:cNvSpPr txBox="1"/>
          <p:nvPr/>
        </p:nvSpPr>
        <p:spPr>
          <a:xfrm>
            <a:off x="346569" y="235918"/>
            <a:ext cx="5963478" cy="707886"/>
          </a:xfrm>
          <a:prstGeom prst="rect">
            <a:avLst/>
          </a:prstGeom>
        </p:spPr>
        <p:txBody>
          <a:bodyPr wrap="square" rtlCol="0">
            <a:spAutoFit/>
          </a:bodyPr>
          <a:lstStyle/>
          <a:p>
            <a:r>
              <a:rPr lang="en-US" sz="4000" dirty="0" smtClean="0">
                <a:solidFill>
                  <a:schemeClr val="bg1"/>
                </a:solidFill>
                <a:latin typeface="+mj-lt"/>
              </a:rPr>
              <a:t>Leaders …</a:t>
            </a:r>
          </a:p>
        </p:txBody>
      </p:sp>
      <p:sp>
        <p:nvSpPr>
          <p:cNvPr id="5" name="TextBox 4"/>
          <p:cNvSpPr txBox="1"/>
          <p:nvPr/>
        </p:nvSpPr>
        <p:spPr>
          <a:xfrm>
            <a:off x="607104" y="1241007"/>
            <a:ext cx="7885044" cy="954107"/>
          </a:xfrm>
          <a:prstGeom prst="rect">
            <a:avLst/>
          </a:prstGeom>
        </p:spPr>
        <p:txBody>
          <a:bodyPr wrap="square" rtlCol="0">
            <a:spAutoFit/>
          </a:bodyPr>
          <a:lstStyle/>
          <a:p>
            <a:r>
              <a:rPr lang="en-US" sz="2800" dirty="0" smtClean="0">
                <a:solidFill>
                  <a:schemeClr val="accent2"/>
                </a:solidFill>
                <a:latin typeface="+mj-lt"/>
              </a:rPr>
              <a:t>… need a place to go and others willing to follow</a:t>
            </a:r>
          </a:p>
        </p:txBody>
      </p:sp>
    </p:spTree>
    <p:extLst>
      <p:ext uri="{BB962C8B-B14F-4D97-AF65-F5344CB8AC3E}">
        <p14:creationId xmlns:p14="http://schemas.microsoft.com/office/powerpoint/2010/main" val="3887187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639" y="1442544"/>
            <a:ext cx="8803732" cy="4154984"/>
          </a:xfrm>
          <a:prstGeom prst="rect">
            <a:avLst/>
          </a:prstGeom>
        </p:spPr>
        <p:txBody>
          <a:bodyPr wrap="square">
            <a:spAutoFit/>
          </a:bodyPr>
          <a:lstStyle/>
          <a:p>
            <a:pPr marL="457200" indent="-457200">
              <a:buAutoNum type="arabicPeriod"/>
            </a:pPr>
            <a:r>
              <a:rPr lang="en-US" sz="2400" dirty="0" smtClean="0"/>
              <a:t>Experience </a:t>
            </a:r>
            <a:r>
              <a:rPr lang="en-US" sz="2400" dirty="0"/>
              <a:t>the journey that CCEOK embarked on to prioritize Catholic culture - how we set goals, resourced them, engaged staff and developed content</a:t>
            </a:r>
            <a:r>
              <a:rPr lang="en-US" sz="2400" dirty="0" smtClean="0"/>
              <a:t>.</a:t>
            </a:r>
          </a:p>
          <a:p>
            <a:endParaRPr lang="en-US" sz="2400" dirty="0" smtClean="0"/>
          </a:p>
          <a:p>
            <a:pPr marL="457200" indent="-457200">
              <a:buAutoNum type="arabicPeriod" startAt="2"/>
            </a:pPr>
            <a:r>
              <a:rPr lang="en-US" sz="2400" dirty="0" smtClean="0"/>
              <a:t>Build </a:t>
            </a:r>
            <a:r>
              <a:rPr lang="en-US" sz="2400" dirty="0"/>
              <a:t>a common culture of ministry and management for staff who serve the human person in multifaceted ways, yet are called to be one in the mission</a:t>
            </a:r>
            <a:r>
              <a:rPr lang="en-US" sz="2400" dirty="0" smtClean="0"/>
              <a:t>.</a:t>
            </a:r>
          </a:p>
          <a:p>
            <a:endParaRPr lang="en-US" sz="2400" dirty="0"/>
          </a:p>
          <a:p>
            <a:pPr marL="457200" indent="-457200">
              <a:buAutoNum type="arabicPeriod" startAt="3"/>
            </a:pPr>
            <a:r>
              <a:rPr lang="en-US" sz="2400" dirty="0" smtClean="0"/>
              <a:t>Explore </a:t>
            </a:r>
            <a:r>
              <a:rPr lang="en-US" sz="2400" dirty="0"/>
              <a:t>how culture and mission integrates with the individual and organization -how to apply content as the catalyst for positive but gradual change</a:t>
            </a:r>
            <a:r>
              <a:rPr lang="en-US" sz="2400" dirty="0" smtClean="0"/>
              <a:t>.</a:t>
            </a:r>
          </a:p>
        </p:txBody>
      </p:sp>
      <p:sp>
        <p:nvSpPr>
          <p:cNvPr id="3" name="TextBox 2"/>
          <p:cNvSpPr txBox="1"/>
          <p:nvPr/>
        </p:nvSpPr>
        <p:spPr>
          <a:xfrm>
            <a:off x="190639" y="212036"/>
            <a:ext cx="7805531" cy="707886"/>
          </a:xfrm>
          <a:prstGeom prst="rect">
            <a:avLst/>
          </a:prstGeom>
        </p:spPr>
        <p:txBody>
          <a:bodyPr wrap="square" rtlCol="0">
            <a:spAutoFit/>
          </a:bodyPr>
          <a:lstStyle/>
          <a:p>
            <a:r>
              <a:rPr lang="en-US" sz="4000" dirty="0" smtClean="0">
                <a:solidFill>
                  <a:schemeClr val="bg1"/>
                </a:solidFill>
                <a:latin typeface="+mj-lt"/>
              </a:rPr>
              <a:t>Learning Objectives</a:t>
            </a:r>
          </a:p>
        </p:txBody>
      </p:sp>
    </p:spTree>
    <p:extLst>
      <p:ext uri="{BB962C8B-B14F-4D97-AF65-F5344CB8AC3E}">
        <p14:creationId xmlns:p14="http://schemas.microsoft.com/office/powerpoint/2010/main" val="36354042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91183" y="1447800"/>
            <a:ext cx="8803187" cy="4105101"/>
          </a:xfrm>
        </p:spPr>
        <p:txBody>
          <a:bodyPr/>
          <a:lstStyle/>
          <a:p>
            <a:r>
              <a:rPr lang="en-US" dirty="0" smtClean="0"/>
              <a:t>Intro</a:t>
            </a:r>
          </a:p>
          <a:p>
            <a:r>
              <a:rPr lang="en-US" dirty="0" smtClean="0"/>
              <a:t>Journey of CCEOK Strategic Plan</a:t>
            </a:r>
          </a:p>
          <a:p>
            <a:r>
              <a:rPr lang="en-US" dirty="0" smtClean="0"/>
              <a:t>Culture, Mission and Integration Overview</a:t>
            </a:r>
          </a:p>
          <a:p>
            <a:r>
              <a:rPr lang="en-US" dirty="0" smtClean="0"/>
              <a:t>Building a Common Culture of Ministry and Management</a:t>
            </a:r>
          </a:p>
          <a:p>
            <a:r>
              <a:rPr lang="en-US" dirty="0" smtClean="0"/>
              <a:t>Components of Leading Spiritual Self, Outer Self and Others</a:t>
            </a:r>
          </a:p>
          <a:p>
            <a:r>
              <a:rPr lang="en-US" dirty="0" smtClean="0"/>
              <a:t>Q&amp;A</a:t>
            </a:r>
            <a:endParaRPr lang="en-US" dirty="0"/>
          </a:p>
        </p:txBody>
      </p:sp>
      <p:sp>
        <p:nvSpPr>
          <p:cNvPr id="3" name="Title 2"/>
          <p:cNvSpPr>
            <a:spLocks noGrp="1"/>
          </p:cNvSpPr>
          <p:nvPr>
            <p:ph type="ctrTitle"/>
          </p:nvPr>
        </p:nvSpPr>
        <p:spPr/>
        <p:txBody>
          <a:bodyPr/>
          <a:lstStyle/>
          <a:p>
            <a:r>
              <a:rPr lang="en-US" dirty="0" smtClean="0"/>
              <a:t>Outline </a:t>
            </a:r>
            <a:endParaRPr lang="en-US" dirty="0"/>
          </a:p>
        </p:txBody>
      </p:sp>
    </p:spTree>
    <p:extLst>
      <p:ext uri="{BB962C8B-B14F-4D97-AF65-F5344CB8AC3E}">
        <p14:creationId xmlns:p14="http://schemas.microsoft.com/office/powerpoint/2010/main" val="3369245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91183" y="1982281"/>
            <a:ext cx="8803187" cy="2156585"/>
          </a:xfrm>
        </p:spPr>
        <p:txBody>
          <a:bodyPr/>
          <a:lstStyle/>
          <a:p>
            <a:r>
              <a:rPr lang="en-US" dirty="0" smtClean="0"/>
              <a:t>Focused on 3 priorities:</a:t>
            </a:r>
          </a:p>
          <a:p>
            <a:pPr marL="457200" indent="-457200">
              <a:buFont typeface="Arial" panose="020B0604020202020204" pitchFamily="34" charset="0"/>
              <a:buChar char="•"/>
            </a:pPr>
            <a:r>
              <a:rPr lang="en-US" dirty="0" smtClean="0"/>
              <a:t>Deepening our witness of solidarity</a:t>
            </a:r>
          </a:p>
          <a:p>
            <a:pPr marL="457200" indent="-457200">
              <a:buFont typeface="Arial" panose="020B0604020202020204" pitchFamily="34" charset="0"/>
              <a:buChar char="•"/>
            </a:pPr>
            <a:r>
              <a:rPr lang="en-US" dirty="0" smtClean="0"/>
              <a:t>Deepening the engagement of those who serve</a:t>
            </a:r>
          </a:p>
          <a:p>
            <a:pPr marL="457200" indent="-457200">
              <a:buFont typeface="Arial" panose="020B0604020202020204" pitchFamily="34" charset="0"/>
              <a:buChar char="•"/>
            </a:pPr>
            <a:r>
              <a:rPr lang="en-US" dirty="0" smtClean="0"/>
              <a:t>Deepening the reach of client care</a:t>
            </a:r>
          </a:p>
          <a:p>
            <a:endParaRPr lang="en-US" dirty="0"/>
          </a:p>
        </p:txBody>
      </p:sp>
      <p:sp>
        <p:nvSpPr>
          <p:cNvPr id="3" name="Title 2"/>
          <p:cNvSpPr>
            <a:spLocks noGrp="1"/>
          </p:cNvSpPr>
          <p:nvPr>
            <p:ph type="ctrTitle"/>
          </p:nvPr>
        </p:nvSpPr>
        <p:spPr/>
        <p:txBody>
          <a:bodyPr/>
          <a:lstStyle/>
          <a:p>
            <a:r>
              <a:rPr lang="en-US" dirty="0" smtClean="0"/>
              <a:t>CCEOK Strategic Plan</a:t>
            </a:r>
            <a:endParaRPr lang="en-US" dirty="0"/>
          </a:p>
        </p:txBody>
      </p:sp>
      <p:sp>
        <p:nvSpPr>
          <p:cNvPr id="4" name="Text Placeholder 3"/>
          <p:cNvSpPr>
            <a:spLocks noGrp="1"/>
          </p:cNvSpPr>
          <p:nvPr>
            <p:ph type="body" idx="14"/>
          </p:nvPr>
        </p:nvSpPr>
        <p:spPr/>
        <p:txBody>
          <a:bodyPr/>
          <a:lstStyle/>
          <a:p>
            <a:r>
              <a:rPr lang="en-US" dirty="0" smtClean="0"/>
              <a:t>2016-2018</a:t>
            </a:r>
            <a:endParaRPr lang="en-US" dirty="0"/>
          </a:p>
        </p:txBody>
      </p:sp>
      <p:pic>
        <p:nvPicPr>
          <p:cNvPr id="6" name="Picture 5"/>
          <p:cNvPicPr>
            <a:picLocks noChangeAspect="1"/>
          </p:cNvPicPr>
          <p:nvPr/>
        </p:nvPicPr>
        <p:blipFill rotWithShape="1">
          <a:blip r:embed="rId3"/>
          <a:srcRect t="9586" r="10003"/>
          <a:stretch/>
        </p:blipFill>
        <p:spPr>
          <a:xfrm>
            <a:off x="4592504" y="4138866"/>
            <a:ext cx="4057832" cy="2716722"/>
          </a:xfrm>
          <a:prstGeom prst="rect">
            <a:avLst/>
          </a:prstGeom>
        </p:spPr>
      </p:pic>
    </p:spTree>
    <p:extLst>
      <p:ext uri="{BB962C8B-B14F-4D97-AF65-F5344CB8AC3E}">
        <p14:creationId xmlns:p14="http://schemas.microsoft.com/office/powerpoint/2010/main" val="2633214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91183" y="2499662"/>
            <a:ext cx="8803187" cy="2559239"/>
          </a:xfrm>
        </p:spPr>
        <p:txBody>
          <a:bodyPr/>
          <a:lstStyle/>
          <a:p>
            <a:r>
              <a:rPr lang="en-US" dirty="0" smtClean="0"/>
              <a:t>Focused on 3 priorities:</a:t>
            </a:r>
          </a:p>
          <a:p>
            <a:pPr marL="457200" indent="-457200">
              <a:buFont typeface="Arial" panose="020B0604020202020204" pitchFamily="34" charset="0"/>
              <a:buChar char="•"/>
            </a:pPr>
            <a:r>
              <a:rPr lang="en-US" dirty="0" smtClean="0"/>
              <a:t>Culture</a:t>
            </a:r>
          </a:p>
          <a:p>
            <a:pPr marL="457200" indent="-457200">
              <a:buFont typeface="Arial" panose="020B0604020202020204" pitchFamily="34" charset="0"/>
              <a:buChar char="•"/>
            </a:pPr>
            <a:r>
              <a:rPr lang="en-US" dirty="0" smtClean="0"/>
              <a:t>Resources</a:t>
            </a:r>
          </a:p>
          <a:p>
            <a:pPr marL="457200" indent="-457200">
              <a:buFont typeface="Arial" panose="020B0604020202020204" pitchFamily="34" charset="0"/>
              <a:buChar char="•"/>
            </a:pPr>
            <a:r>
              <a:rPr lang="en-US" dirty="0" smtClean="0"/>
              <a:t>Programs</a:t>
            </a:r>
            <a:endParaRPr lang="en-US" dirty="0"/>
          </a:p>
        </p:txBody>
      </p:sp>
      <p:sp>
        <p:nvSpPr>
          <p:cNvPr id="3" name="Title 2"/>
          <p:cNvSpPr>
            <a:spLocks noGrp="1"/>
          </p:cNvSpPr>
          <p:nvPr>
            <p:ph type="ctrTitle"/>
          </p:nvPr>
        </p:nvSpPr>
        <p:spPr/>
        <p:txBody>
          <a:bodyPr/>
          <a:lstStyle/>
          <a:p>
            <a:r>
              <a:rPr lang="en-US" dirty="0" smtClean="0"/>
              <a:t>CCEOK Strategic Plan</a:t>
            </a:r>
            <a:endParaRPr lang="en-US" dirty="0"/>
          </a:p>
        </p:txBody>
      </p:sp>
      <p:sp>
        <p:nvSpPr>
          <p:cNvPr id="4" name="Text Placeholder 3"/>
          <p:cNvSpPr>
            <a:spLocks noGrp="1"/>
          </p:cNvSpPr>
          <p:nvPr>
            <p:ph type="body" idx="14"/>
          </p:nvPr>
        </p:nvSpPr>
        <p:spPr/>
        <p:txBody>
          <a:bodyPr/>
          <a:lstStyle/>
          <a:p>
            <a:r>
              <a:rPr lang="en-US" dirty="0" smtClean="0"/>
              <a:t>2019-2021</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6293" y="1261370"/>
            <a:ext cx="3622105" cy="5434968"/>
          </a:xfrm>
          <a:prstGeom prst="rect">
            <a:avLst/>
          </a:prstGeom>
        </p:spPr>
      </p:pic>
    </p:spTree>
    <p:extLst>
      <p:ext uri="{BB962C8B-B14F-4D97-AF65-F5344CB8AC3E}">
        <p14:creationId xmlns:p14="http://schemas.microsoft.com/office/powerpoint/2010/main" val="4169752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91183" y="1982281"/>
            <a:ext cx="8803187" cy="3595559"/>
          </a:xfrm>
        </p:spPr>
        <p:txBody>
          <a:bodyPr/>
          <a:lstStyle/>
          <a:p>
            <a:r>
              <a:rPr lang="en-US" dirty="0" smtClean="0"/>
              <a:t>Culture:  The way of life.  </a:t>
            </a:r>
          </a:p>
          <a:p>
            <a:r>
              <a:rPr lang="en-US" dirty="0"/>
              <a:t>	</a:t>
            </a:r>
            <a:r>
              <a:rPr lang="en-US" dirty="0" smtClean="0"/>
              <a:t>Our culture must center on Jesus, who is the Way, the Truth and the Life.</a:t>
            </a:r>
          </a:p>
          <a:p>
            <a:endParaRPr lang="en-US" dirty="0"/>
          </a:p>
          <a:p>
            <a:r>
              <a:rPr lang="en-US" dirty="0" smtClean="0"/>
              <a:t>Mission: Putting culture into action.</a:t>
            </a:r>
          </a:p>
          <a:p>
            <a:endParaRPr lang="en-US" dirty="0"/>
          </a:p>
          <a:p>
            <a:r>
              <a:rPr lang="en-US" dirty="0" smtClean="0"/>
              <a:t>Integration: Bringing about unity.</a:t>
            </a:r>
            <a:endParaRPr lang="en-US" dirty="0"/>
          </a:p>
        </p:txBody>
      </p:sp>
      <p:sp>
        <p:nvSpPr>
          <p:cNvPr id="3" name="Title 2"/>
          <p:cNvSpPr>
            <a:spLocks noGrp="1"/>
          </p:cNvSpPr>
          <p:nvPr>
            <p:ph type="ctrTitle"/>
          </p:nvPr>
        </p:nvSpPr>
        <p:spPr/>
        <p:txBody>
          <a:bodyPr/>
          <a:lstStyle/>
          <a:p>
            <a:r>
              <a:rPr lang="en-US" dirty="0" smtClean="0"/>
              <a:t>Culture, Mission and Integration</a:t>
            </a:r>
            <a:endParaRPr lang="en-US" dirty="0"/>
          </a:p>
        </p:txBody>
      </p:sp>
      <p:sp>
        <p:nvSpPr>
          <p:cNvPr id="4" name="Text Placeholder 3"/>
          <p:cNvSpPr>
            <a:spLocks noGrp="1"/>
          </p:cNvSpPr>
          <p:nvPr>
            <p:ph type="body" idx="14"/>
          </p:nvPr>
        </p:nvSpPr>
        <p:spPr/>
        <p:txBody>
          <a:bodyPr/>
          <a:lstStyle/>
          <a:p>
            <a:r>
              <a:rPr lang="en-US" dirty="0" smtClean="0"/>
              <a:t>Quick Overview</a:t>
            </a:r>
            <a:endParaRPr lang="en-US" dirty="0"/>
          </a:p>
        </p:txBody>
      </p:sp>
    </p:spTree>
    <p:extLst>
      <p:ext uri="{BB962C8B-B14F-4D97-AF65-F5344CB8AC3E}">
        <p14:creationId xmlns:p14="http://schemas.microsoft.com/office/powerpoint/2010/main" val="1166717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5330" y="303313"/>
            <a:ext cx="8498630" cy="6554687"/>
          </a:xfrm>
          <a:prstGeom prst="rect">
            <a:avLst/>
          </a:prstGeom>
        </p:spPr>
      </p:pic>
    </p:spTree>
    <p:extLst>
      <p:ext uri="{BB962C8B-B14F-4D97-AF65-F5344CB8AC3E}">
        <p14:creationId xmlns:p14="http://schemas.microsoft.com/office/powerpoint/2010/main" val="42673958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1789A2"/>
      </a:accent1>
      <a:accent2>
        <a:srgbClr val="E55151"/>
      </a:accent2>
      <a:accent3>
        <a:srgbClr val="F3CD69"/>
      </a:accent3>
      <a:accent4>
        <a:srgbClr val="A5E2E3"/>
      </a:accent4>
      <a:accent5>
        <a:srgbClr val="F3A7A7"/>
      </a:accent5>
      <a:accent6>
        <a:srgbClr val="F8DFA2"/>
      </a:accent6>
      <a:hlink>
        <a:srgbClr val="1789A2"/>
      </a:hlink>
      <a:folHlink>
        <a:srgbClr val="E55151"/>
      </a:folHlink>
    </a:clrScheme>
    <a:fontScheme name="CCEOK Theme">
      <a:majorFont>
        <a:latin typeface="Keep Calm Med"/>
        <a:ea typeface=""/>
        <a:cs typeface=""/>
      </a:majorFont>
      <a:minorFont>
        <a:latin typeface="Arno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defRPr sz="2800" dirty="0" smtClean="0">
            <a:solidFill>
              <a:schemeClr val="accent2"/>
            </a:solidFill>
            <a:latin typeface="+mj-lt"/>
          </a:defRPr>
        </a:defPPr>
      </a:lstStyle>
    </a:txDef>
  </a:objectDefaults>
  <a:extraClrSchemeLst/>
  <a:extLst>
    <a:ext uri="{05A4C25C-085E-4340-85A3-A5531E510DB2}">
      <thm15:themeFamily xmlns:thm15="http://schemas.microsoft.com/office/thememl/2012/main" name="CCEOK PowerPoint [Read-Only]" id="{A8B0D322-65E8-4F27-8F2C-E7039C3478F8}" vid="{E735E5EF-ADF1-4951-B49C-E313F2BB86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531D411055274A9ACDD8E83F6FEAC5" ma:contentTypeVersion="12" ma:contentTypeDescription="Create a new document." ma:contentTypeScope="" ma:versionID="eb445d8807090002b53d9a4a87ed0c59">
  <xsd:schema xmlns:xsd="http://www.w3.org/2001/XMLSchema" xmlns:xs="http://www.w3.org/2001/XMLSchema" xmlns:p="http://schemas.microsoft.com/office/2006/metadata/properties" xmlns:ns2="2fa6ac12-e173-4f7a-a8b1-e325593ba390" xmlns:ns3="7ce389af-a3f5-4e47-abc5-ec61cd2acd03" targetNamespace="http://schemas.microsoft.com/office/2006/metadata/properties" ma:root="true" ma:fieldsID="feee41edab1516e9c22a13dac80430f1" ns2:_="" ns3:_="">
    <xsd:import namespace="2fa6ac12-e173-4f7a-a8b1-e325593ba390"/>
    <xsd:import namespace="7ce389af-a3f5-4e47-abc5-ec61cd2acd0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a6ac12-e173-4f7a-a8b1-e325593ba3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Date" ma:index="19" nillable="true" ma:displayName="Dat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ce389af-a3f5-4e47-abc5-ec61cd2acd0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 xmlns="2fa6ac12-e173-4f7a-a8b1-e325593ba39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0BB906-D010-4EE9-A95F-7D25A09E9D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a6ac12-e173-4f7a-a8b1-e325593ba390"/>
    <ds:schemaRef ds:uri="7ce389af-a3f5-4e47-abc5-ec61cd2acd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914433-8169-4811-A25C-273355E43E28}">
  <ds:schemaRefs>
    <ds:schemaRef ds:uri="http://purl.org/dc/elements/1.1/"/>
    <ds:schemaRef ds:uri="http://schemas.microsoft.com/office/infopath/2007/PartnerControls"/>
    <ds:schemaRef ds:uri="http://schemas.microsoft.com/office/2006/metadata/properties"/>
    <ds:schemaRef ds:uri="http://purl.org/dc/terms/"/>
    <ds:schemaRef ds:uri="7ce389af-a3f5-4e47-abc5-ec61cd2acd03"/>
    <ds:schemaRef ds:uri="2fa6ac12-e173-4f7a-a8b1-e325593ba390"/>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C09EA767-1D1A-4290-802E-1C1276F001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Virtue Talk - Supplemental Material</Template>
  <TotalTime>3161</TotalTime>
  <Words>3223</Words>
  <Application>Microsoft Office PowerPoint</Application>
  <PresentationFormat>On-screen Show (4:3)</PresentationFormat>
  <Paragraphs>363</Paragraphs>
  <Slides>25</Slides>
  <Notes>20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32" baseType="lpstr">
      <vt:lpstr>Arial</vt:lpstr>
      <vt:lpstr>Arno Pro</vt:lpstr>
      <vt:lpstr>Calibri</vt:lpstr>
      <vt:lpstr>Keep Calm Med</vt:lpstr>
      <vt:lpstr>Office Theme</vt:lpstr>
      <vt:lpstr>Document</vt:lpstr>
      <vt:lpstr>Adobe Acrobat Document</vt:lpstr>
      <vt:lpstr>PowerPoint Presentation</vt:lpstr>
      <vt:lpstr>PowerPoint Presentation</vt:lpstr>
      <vt:lpstr>PowerPoint Presentation</vt:lpstr>
      <vt:lpstr>PowerPoint Presentation</vt:lpstr>
      <vt:lpstr>Outline </vt:lpstr>
      <vt:lpstr>CCEOK Strategic Plan</vt:lpstr>
      <vt:lpstr>CCEOK Strategic Plan</vt:lpstr>
      <vt:lpstr>Culture, Mission and Integration</vt:lpstr>
      <vt:lpstr>PowerPoint Presentation</vt:lpstr>
      <vt:lpstr>Building Culture: Ministry &amp; Mgmnt.</vt:lpstr>
      <vt:lpstr>Components</vt:lpstr>
      <vt:lpstr>Components</vt:lpstr>
      <vt:lpstr>Components</vt:lpstr>
      <vt:lpstr>Components</vt:lpstr>
      <vt:lpstr>Components</vt:lpstr>
      <vt:lpstr>Components</vt:lpstr>
      <vt:lpstr>PowerPoint Presentation</vt:lpstr>
      <vt:lpstr>Components</vt:lpstr>
      <vt:lpstr>Components</vt:lpstr>
      <vt:lpstr>Components</vt:lpstr>
      <vt:lpstr>Components</vt:lpstr>
      <vt:lpstr>PowerPoint Presentation</vt:lpstr>
      <vt:lpstr>Components</vt:lpstr>
      <vt:lpstr>Wrap Up</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Chacon</dc:creator>
  <cp:lastModifiedBy>David Hamel</cp:lastModifiedBy>
  <cp:revision>72</cp:revision>
  <cp:lastPrinted>2021-09-10T13:01:04Z</cp:lastPrinted>
  <dcterms:created xsi:type="dcterms:W3CDTF">2021-08-30T14:24:38Z</dcterms:created>
  <dcterms:modified xsi:type="dcterms:W3CDTF">2021-10-25T19:07:21Z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0x01010032531D411055274A9ACDD8E83F6FEAC5</vt:lpwstr>
  </property>
</Properties>
</file>