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80" r:id="rId3"/>
    <p:sldId id="279" r:id="rId4"/>
    <p:sldId id="273" r:id="rId5"/>
    <p:sldId id="276" r:id="rId6"/>
    <p:sldId id="277" r:id="rId7"/>
    <p:sldId id="269" r:id="rId8"/>
    <p:sldId id="270" r:id="rId9"/>
    <p:sldId id="271" r:id="rId10"/>
    <p:sldId id="272" r:id="rId11"/>
    <p:sldId id="268" r:id="rId12"/>
    <p:sldId id="281" r:id="rId13"/>
    <p:sldId id="278" r:id="rId14"/>
    <p:sldId id="274" r:id="rId15"/>
    <p:sldId id="282" r:id="rId16"/>
    <p:sldId id="258" r:id="rId17"/>
    <p:sldId id="283" r:id="rId18"/>
    <p:sldId id="267" r:id="rId19"/>
    <p:sldId id="261" r:id="rId20"/>
    <p:sldId id="275" r:id="rId21"/>
    <p:sldId id="262" r:id="rId22"/>
    <p:sldId id="264" r:id="rId23"/>
    <p:sldId id="28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41F800-F6A6-4132-8802-CE6D93A21374}" v="12" dt="2021-10-27T15:50:39.3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5452" autoAdjust="0"/>
  </p:normalViewPr>
  <p:slideViewPr>
    <p:cSldViewPr snapToGrid="0">
      <p:cViewPr varScale="1">
        <p:scale>
          <a:sx n="56" d="100"/>
          <a:sy n="56" d="100"/>
        </p:scale>
        <p:origin x="1714"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cy de la Garza" userId="7f49ae90-18cd-4961-8e06-527caf2e7b9c" providerId="ADAL" clId="{6241F800-F6A6-4132-8802-CE6D93A21374}"/>
    <pc:docChg chg="undo custSel addSld delSld modSld">
      <pc:chgData name="Lacy de la Garza" userId="7f49ae90-18cd-4961-8e06-527caf2e7b9c" providerId="ADAL" clId="{6241F800-F6A6-4132-8802-CE6D93A21374}" dt="2021-10-27T15:53:44.260" v="1886" actId="6549"/>
      <pc:docMkLst>
        <pc:docMk/>
      </pc:docMkLst>
      <pc:sldChg chg="addSp delSp modSp del mod">
        <pc:chgData name="Lacy de la Garza" userId="7f49ae90-18cd-4961-8e06-527caf2e7b9c" providerId="ADAL" clId="{6241F800-F6A6-4132-8802-CE6D93A21374}" dt="2021-10-27T15:44:18.386" v="557" actId="47"/>
        <pc:sldMkLst>
          <pc:docMk/>
          <pc:sldMk cId="1628899001" sldId="257"/>
        </pc:sldMkLst>
        <pc:spChg chg="mod">
          <ac:chgData name="Lacy de la Garza" userId="7f49ae90-18cd-4961-8e06-527caf2e7b9c" providerId="ADAL" clId="{6241F800-F6A6-4132-8802-CE6D93A21374}" dt="2021-10-27T15:44:05.715" v="554" actId="20577"/>
          <ac:spMkLst>
            <pc:docMk/>
            <pc:sldMk cId="1628899001" sldId="257"/>
            <ac:spMk id="2" creationId="{6F01498C-B60D-4805-B960-A25B3F8A2A46}"/>
          </ac:spMkLst>
        </pc:spChg>
        <pc:spChg chg="del">
          <ac:chgData name="Lacy de la Garza" userId="7f49ae90-18cd-4961-8e06-527caf2e7b9c" providerId="ADAL" clId="{6241F800-F6A6-4132-8802-CE6D93A21374}" dt="2021-10-27T15:44:09.005" v="555" actId="478"/>
          <ac:spMkLst>
            <pc:docMk/>
            <pc:sldMk cId="1628899001" sldId="257"/>
            <ac:spMk id="3" creationId="{64A4173C-EC41-4A3C-B609-538FC7D50466}"/>
          </ac:spMkLst>
        </pc:spChg>
        <pc:spChg chg="add mod">
          <ac:chgData name="Lacy de la Garza" userId="7f49ae90-18cd-4961-8e06-527caf2e7b9c" providerId="ADAL" clId="{6241F800-F6A6-4132-8802-CE6D93A21374}" dt="2021-10-27T15:44:09.005" v="555" actId="478"/>
          <ac:spMkLst>
            <pc:docMk/>
            <pc:sldMk cId="1628899001" sldId="257"/>
            <ac:spMk id="5" creationId="{999190F8-1A88-45DC-9A66-C900DE0AB518}"/>
          </ac:spMkLst>
        </pc:spChg>
      </pc:sldChg>
      <pc:sldChg chg="modSp mod">
        <pc:chgData name="Lacy de la Garza" userId="7f49ae90-18cd-4961-8e06-527caf2e7b9c" providerId="ADAL" clId="{6241F800-F6A6-4132-8802-CE6D93A21374}" dt="2021-10-27T15:51:03.598" v="1430" actId="255"/>
        <pc:sldMkLst>
          <pc:docMk/>
          <pc:sldMk cId="1806752072" sldId="258"/>
        </pc:sldMkLst>
        <pc:spChg chg="mod">
          <ac:chgData name="Lacy de la Garza" userId="7f49ae90-18cd-4961-8e06-527caf2e7b9c" providerId="ADAL" clId="{6241F800-F6A6-4132-8802-CE6D93A21374}" dt="2021-10-27T15:51:03.598" v="1430" actId="255"/>
          <ac:spMkLst>
            <pc:docMk/>
            <pc:sldMk cId="1806752072" sldId="258"/>
            <ac:spMk id="3" creationId="{6DB3CAE6-F373-48FE-B3C2-058600FB7853}"/>
          </ac:spMkLst>
        </pc:spChg>
      </pc:sldChg>
      <pc:sldChg chg="modSp mod modNotesTx">
        <pc:chgData name="Lacy de la Garza" userId="7f49ae90-18cd-4961-8e06-527caf2e7b9c" providerId="ADAL" clId="{6241F800-F6A6-4132-8802-CE6D93A21374}" dt="2021-10-27T15:43:38.617" v="540" actId="6549"/>
        <pc:sldMkLst>
          <pc:docMk/>
          <pc:sldMk cId="1442174704" sldId="261"/>
        </pc:sldMkLst>
        <pc:spChg chg="mod">
          <ac:chgData name="Lacy de la Garza" userId="7f49ae90-18cd-4961-8e06-527caf2e7b9c" providerId="ADAL" clId="{6241F800-F6A6-4132-8802-CE6D93A21374}" dt="2021-10-27T15:43:16.769" v="533" actId="6549"/>
          <ac:spMkLst>
            <pc:docMk/>
            <pc:sldMk cId="1442174704" sldId="261"/>
            <ac:spMk id="3" creationId="{A48B6479-BB09-4C67-914F-B3E31A6ED436}"/>
          </ac:spMkLst>
        </pc:spChg>
      </pc:sldChg>
      <pc:sldChg chg="del">
        <pc:chgData name="Lacy de la Garza" userId="7f49ae90-18cd-4961-8e06-527caf2e7b9c" providerId="ADAL" clId="{6241F800-F6A6-4132-8802-CE6D93A21374}" dt="2021-10-27T15:50:41.394" v="1399" actId="47"/>
        <pc:sldMkLst>
          <pc:docMk/>
          <pc:sldMk cId="1861222302" sldId="266"/>
        </pc:sldMkLst>
      </pc:sldChg>
      <pc:sldChg chg="modSp mod modNotesTx">
        <pc:chgData name="Lacy de la Garza" userId="7f49ae90-18cd-4961-8e06-527caf2e7b9c" providerId="ADAL" clId="{6241F800-F6A6-4132-8802-CE6D93A21374}" dt="2021-10-27T15:53:44.260" v="1886" actId="6549"/>
        <pc:sldMkLst>
          <pc:docMk/>
          <pc:sldMk cId="3713262275" sldId="267"/>
        </pc:sldMkLst>
        <pc:spChg chg="mod">
          <ac:chgData name="Lacy de la Garza" userId="7f49ae90-18cd-4961-8e06-527caf2e7b9c" providerId="ADAL" clId="{6241F800-F6A6-4132-8802-CE6D93A21374}" dt="2021-10-27T15:53:44.260" v="1886" actId="6549"/>
          <ac:spMkLst>
            <pc:docMk/>
            <pc:sldMk cId="3713262275" sldId="267"/>
            <ac:spMk id="3" creationId="{6DB3CAE6-F373-48FE-B3C2-058600FB7853}"/>
          </ac:spMkLst>
        </pc:spChg>
      </pc:sldChg>
      <pc:sldChg chg="modSp mod">
        <pc:chgData name="Lacy de la Garza" userId="7f49ae90-18cd-4961-8e06-527caf2e7b9c" providerId="ADAL" clId="{6241F800-F6A6-4132-8802-CE6D93A21374}" dt="2021-10-27T15:45:57.001" v="697" actId="20577"/>
        <pc:sldMkLst>
          <pc:docMk/>
          <pc:sldMk cId="465579672" sldId="268"/>
        </pc:sldMkLst>
        <pc:spChg chg="mod">
          <ac:chgData name="Lacy de la Garza" userId="7f49ae90-18cd-4961-8e06-527caf2e7b9c" providerId="ADAL" clId="{6241F800-F6A6-4132-8802-CE6D93A21374}" dt="2021-10-27T15:45:57.001" v="697" actId="20577"/>
          <ac:spMkLst>
            <pc:docMk/>
            <pc:sldMk cId="465579672" sldId="268"/>
            <ac:spMk id="3" creationId="{6DB3CAE6-F373-48FE-B3C2-058600FB7853}"/>
          </ac:spMkLst>
        </pc:spChg>
      </pc:sldChg>
      <pc:sldChg chg="modNotesTx">
        <pc:chgData name="Lacy de la Garza" userId="7f49ae90-18cd-4961-8e06-527caf2e7b9c" providerId="ADAL" clId="{6241F800-F6A6-4132-8802-CE6D93A21374}" dt="2021-10-26T20:48:10.436" v="86" actId="20577"/>
        <pc:sldMkLst>
          <pc:docMk/>
          <pc:sldMk cId="389152751" sldId="269"/>
        </pc:sldMkLst>
      </pc:sldChg>
      <pc:sldChg chg="add del">
        <pc:chgData name="Lacy de la Garza" userId="7f49ae90-18cd-4961-8e06-527caf2e7b9c" providerId="ADAL" clId="{6241F800-F6A6-4132-8802-CE6D93A21374}" dt="2021-10-27T15:45:31.966" v="589" actId="47"/>
        <pc:sldMkLst>
          <pc:docMk/>
          <pc:sldMk cId="1740138151" sldId="270"/>
        </pc:sldMkLst>
      </pc:sldChg>
      <pc:sldChg chg="modNotesTx">
        <pc:chgData name="Lacy de la Garza" userId="7f49ae90-18cd-4961-8e06-527caf2e7b9c" providerId="ADAL" clId="{6241F800-F6A6-4132-8802-CE6D93A21374}" dt="2021-10-26T20:49:24.659" v="122" actId="20577"/>
        <pc:sldMkLst>
          <pc:docMk/>
          <pc:sldMk cId="570247938" sldId="271"/>
        </pc:sldMkLst>
      </pc:sldChg>
      <pc:sldChg chg="modNotesTx">
        <pc:chgData name="Lacy de la Garza" userId="7f49ae90-18cd-4961-8e06-527caf2e7b9c" providerId="ADAL" clId="{6241F800-F6A6-4132-8802-CE6D93A21374}" dt="2021-10-26T20:47:48.149" v="59" actId="20577"/>
        <pc:sldMkLst>
          <pc:docMk/>
          <pc:sldMk cId="1031836970" sldId="273"/>
        </pc:sldMkLst>
      </pc:sldChg>
      <pc:sldChg chg="addSp delSp modSp mod">
        <pc:chgData name="Lacy de la Garza" userId="7f49ae90-18cd-4961-8e06-527caf2e7b9c" providerId="ADAL" clId="{6241F800-F6A6-4132-8802-CE6D93A21374}" dt="2021-10-26T21:02:48.355" v="177" actId="20577"/>
        <pc:sldMkLst>
          <pc:docMk/>
          <pc:sldMk cId="3863849081" sldId="274"/>
        </pc:sldMkLst>
        <pc:spChg chg="mod">
          <ac:chgData name="Lacy de la Garza" userId="7f49ae90-18cd-4961-8e06-527caf2e7b9c" providerId="ADAL" clId="{6241F800-F6A6-4132-8802-CE6D93A21374}" dt="2021-10-26T21:02:48.355" v="177" actId="20577"/>
          <ac:spMkLst>
            <pc:docMk/>
            <pc:sldMk cId="3863849081" sldId="274"/>
            <ac:spMk id="2" creationId="{1C8C68EA-7F62-4D44-872A-35474CD6F8A2}"/>
          </ac:spMkLst>
        </pc:spChg>
        <pc:spChg chg="del">
          <ac:chgData name="Lacy de la Garza" userId="7f49ae90-18cd-4961-8e06-527caf2e7b9c" providerId="ADAL" clId="{6241F800-F6A6-4132-8802-CE6D93A21374}" dt="2021-10-26T21:02:11.255" v="152" actId="478"/>
          <ac:spMkLst>
            <pc:docMk/>
            <pc:sldMk cId="3863849081" sldId="274"/>
            <ac:spMk id="3" creationId="{6DB3CAE6-F373-48FE-B3C2-058600FB7853}"/>
          </ac:spMkLst>
        </pc:spChg>
        <pc:spChg chg="add del mod">
          <ac:chgData name="Lacy de la Garza" userId="7f49ae90-18cd-4961-8e06-527caf2e7b9c" providerId="ADAL" clId="{6241F800-F6A6-4132-8802-CE6D93A21374}" dt="2021-10-26T21:02:12.828" v="153" actId="478"/>
          <ac:spMkLst>
            <pc:docMk/>
            <pc:sldMk cId="3863849081" sldId="274"/>
            <ac:spMk id="5" creationId="{818D0CAB-B9A0-4430-90D6-160B084AB0C6}"/>
          </ac:spMkLst>
        </pc:spChg>
        <pc:picChg chg="add mod">
          <ac:chgData name="Lacy de la Garza" userId="7f49ae90-18cd-4961-8e06-527caf2e7b9c" providerId="ADAL" clId="{6241F800-F6A6-4132-8802-CE6D93A21374}" dt="2021-10-26T21:02:31.781" v="161" actId="1076"/>
          <ac:picMkLst>
            <pc:docMk/>
            <pc:sldMk cId="3863849081" sldId="274"/>
            <ac:picMk id="7" creationId="{25229A4D-E1EE-4872-AE48-0EAFC1187A1E}"/>
          </ac:picMkLst>
        </pc:picChg>
        <pc:picChg chg="add mod">
          <ac:chgData name="Lacy de la Garza" userId="7f49ae90-18cd-4961-8e06-527caf2e7b9c" providerId="ADAL" clId="{6241F800-F6A6-4132-8802-CE6D93A21374}" dt="2021-10-26T21:02:40.716" v="164" actId="14100"/>
          <ac:picMkLst>
            <pc:docMk/>
            <pc:sldMk cId="3863849081" sldId="274"/>
            <ac:picMk id="9" creationId="{0CDF2937-C4BC-479A-B7CC-BDDFF1A95E0A}"/>
          </ac:picMkLst>
        </pc:picChg>
      </pc:sldChg>
      <pc:sldChg chg="modNotesTx">
        <pc:chgData name="Lacy de la Garza" userId="7f49ae90-18cd-4961-8e06-527caf2e7b9c" providerId="ADAL" clId="{6241F800-F6A6-4132-8802-CE6D93A21374}" dt="2021-10-26T20:47:57.045" v="72" actId="20577"/>
        <pc:sldMkLst>
          <pc:docMk/>
          <pc:sldMk cId="3885555792" sldId="276"/>
        </pc:sldMkLst>
      </pc:sldChg>
      <pc:sldChg chg="modNotesTx">
        <pc:chgData name="Lacy de la Garza" userId="7f49ae90-18cd-4961-8e06-527caf2e7b9c" providerId="ADAL" clId="{6241F800-F6A6-4132-8802-CE6D93A21374}" dt="2021-10-26T20:48:01.836" v="81" actId="20577"/>
        <pc:sldMkLst>
          <pc:docMk/>
          <pc:sldMk cId="3275844247" sldId="277"/>
        </pc:sldMkLst>
      </pc:sldChg>
      <pc:sldChg chg="addSp delSp modSp add mod">
        <pc:chgData name="Lacy de la Garza" userId="7f49ae90-18cd-4961-8e06-527caf2e7b9c" providerId="ADAL" clId="{6241F800-F6A6-4132-8802-CE6D93A21374}" dt="2021-10-26T21:01:12.816" v="151" actId="1076"/>
        <pc:sldMkLst>
          <pc:docMk/>
          <pc:sldMk cId="3955647514" sldId="278"/>
        </pc:sldMkLst>
        <pc:spChg chg="mod">
          <ac:chgData name="Lacy de la Garza" userId="7f49ae90-18cd-4961-8e06-527caf2e7b9c" providerId="ADAL" clId="{6241F800-F6A6-4132-8802-CE6D93A21374}" dt="2021-10-26T20:58:38.012" v="143" actId="20577"/>
          <ac:spMkLst>
            <pc:docMk/>
            <pc:sldMk cId="3955647514" sldId="278"/>
            <ac:spMk id="2" creationId="{1C8C68EA-7F62-4D44-872A-35474CD6F8A2}"/>
          </ac:spMkLst>
        </pc:spChg>
        <pc:spChg chg="del">
          <ac:chgData name="Lacy de la Garza" userId="7f49ae90-18cd-4961-8e06-527caf2e7b9c" providerId="ADAL" clId="{6241F800-F6A6-4132-8802-CE6D93A21374}" dt="2021-10-26T21:00:54.766" v="144" actId="478"/>
          <ac:spMkLst>
            <pc:docMk/>
            <pc:sldMk cId="3955647514" sldId="278"/>
            <ac:spMk id="3" creationId="{6DB3CAE6-F373-48FE-B3C2-058600FB7853}"/>
          </ac:spMkLst>
        </pc:spChg>
        <pc:spChg chg="add del mod">
          <ac:chgData name="Lacy de la Garza" userId="7f49ae90-18cd-4961-8e06-527caf2e7b9c" providerId="ADAL" clId="{6241F800-F6A6-4132-8802-CE6D93A21374}" dt="2021-10-26T21:00:57.643" v="145" actId="478"/>
          <ac:spMkLst>
            <pc:docMk/>
            <pc:sldMk cId="3955647514" sldId="278"/>
            <ac:spMk id="5" creationId="{DED030F8-296E-4CC6-A6C5-0BD96986FFBB}"/>
          </ac:spMkLst>
        </pc:spChg>
        <pc:picChg chg="add mod">
          <ac:chgData name="Lacy de la Garza" userId="7f49ae90-18cd-4961-8e06-527caf2e7b9c" providerId="ADAL" clId="{6241F800-F6A6-4132-8802-CE6D93A21374}" dt="2021-10-26T21:01:12.816" v="151" actId="1076"/>
          <ac:picMkLst>
            <pc:docMk/>
            <pc:sldMk cId="3955647514" sldId="278"/>
            <ac:picMk id="7" creationId="{DD893344-4048-4D2E-83E7-A7FF2CA6361B}"/>
          </ac:picMkLst>
        </pc:picChg>
      </pc:sldChg>
      <pc:sldChg chg="add">
        <pc:chgData name="Lacy de la Garza" userId="7f49ae90-18cd-4961-8e06-527caf2e7b9c" providerId="ADAL" clId="{6241F800-F6A6-4132-8802-CE6D93A21374}" dt="2021-10-27T15:43:53.573" v="541"/>
        <pc:sldMkLst>
          <pc:docMk/>
          <pc:sldMk cId="2570900121" sldId="279"/>
        </pc:sldMkLst>
      </pc:sldChg>
      <pc:sldChg chg="add del">
        <pc:chgData name="Lacy de la Garza" userId="7f49ae90-18cd-4961-8e06-527caf2e7b9c" providerId="ADAL" clId="{6241F800-F6A6-4132-8802-CE6D93A21374}" dt="2021-10-26T21:07:27.845" v="525" actId="47"/>
        <pc:sldMkLst>
          <pc:docMk/>
          <pc:sldMk cId="3024589509" sldId="279"/>
        </pc:sldMkLst>
      </pc:sldChg>
      <pc:sldChg chg="addSp modSp add mod">
        <pc:chgData name="Lacy de la Garza" userId="7f49ae90-18cd-4961-8e06-527caf2e7b9c" providerId="ADAL" clId="{6241F800-F6A6-4132-8802-CE6D93A21374}" dt="2021-10-27T15:50:29.191" v="1397" actId="1076"/>
        <pc:sldMkLst>
          <pc:docMk/>
          <pc:sldMk cId="3860106331" sldId="280"/>
        </pc:sldMkLst>
        <pc:spChg chg="mod">
          <ac:chgData name="Lacy de la Garza" userId="7f49ae90-18cd-4961-8e06-527caf2e7b9c" providerId="ADAL" clId="{6241F800-F6A6-4132-8802-CE6D93A21374}" dt="2021-10-27T15:44:24.193" v="572" actId="20577"/>
          <ac:spMkLst>
            <pc:docMk/>
            <pc:sldMk cId="3860106331" sldId="280"/>
            <ac:spMk id="2" creationId="{B1548F5B-4B47-4712-9AA6-18D06EAA7008}"/>
          </ac:spMkLst>
        </pc:spChg>
        <pc:spChg chg="mod">
          <ac:chgData name="Lacy de la Garza" userId="7f49ae90-18cd-4961-8e06-527caf2e7b9c" providerId="ADAL" clId="{6241F800-F6A6-4132-8802-CE6D93A21374}" dt="2021-10-27T15:50:09.566" v="1391" actId="1076"/>
          <ac:spMkLst>
            <pc:docMk/>
            <pc:sldMk cId="3860106331" sldId="280"/>
            <ac:spMk id="3" creationId="{137481FA-4C54-4143-93BA-1A9E72A75A1D}"/>
          </ac:spMkLst>
        </pc:spChg>
        <pc:spChg chg="mod">
          <ac:chgData name="Lacy de la Garza" userId="7f49ae90-18cd-4961-8e06-527caf2e7b9c" providerId="ADAL" clId="{6241F800-F6A6-4132-8802-CE6D93A21374}" dt="2021-10-27T15:50:06.354" v="1390" actId="1076"/>
          <ac:spMkLst>
            <pc:docMk/>
            <pc:sldMk cId="3860106331" sldId="280"/>
            <ac:spMk id="4" creationId="{3CAB9224-752E-41FC-A619-33206F5EADED}"/>
          </ac:spMkLst>
        </pc:spChg>
        <pc:picChg chg="add mod modCrop">
          <ac:chgData name="Lacy de la Garza" userId="7f49ae90-18cd-4961-8e06-527caf2e7b9c" providerId="ADAL" clId="{6241F800-F6A6-4132-8802-CE6D93A21374}" dt="2021-10-27T15:50:29.191" v="1397" actId="1076"/>
          <ac:picMkLst>
            <pc:docMk/>
            <pc:sldMk cId="3860106331" sldId="280"/>
            <ac:picMk id="6" creationId="{F34E18C1-40E3-44AB-BBC5-11B2E80E7FD9}"/>
          </ac:picMkLst>
        </pc:picChg>
        <pc:picChg chg="add mod modCrop">
          <ac:chgData name="Lacy de la Garza" userId="7f49ae90-18cd-4961-8e06-527caf2e7b9c" providerId="ADAL" clId="{6241F800-F6A6-4132-8802-CE6D93A21374}" dt="2021-10-27T15:50:26.740" v="1396" actId="1076"/>
          <ac:picMkLst>
            <pc:docMk/>
            <pc:sldMk cId="3860106331" sldId="280"/>
            <ac:picMk id="8" creationId="{FE3C77D2-4D11-4960-82F7-D55DD3B982FD}"/>
          </ac:picMkLst>
        </pc:picChg>
      </pc:sldChg>
      <pc:sldChg chg="modSp add mod">
        <pc:chgData name="Lacy de la Garza" userId="7f49ae90-18cd-4961-8e06-527caf2e7b9c" providerId="ADAL" clId="{6241F800-F6A6-4132-8802-CE6D93A21374}" dt="2021-10-27T15:48:09.370" v="1346" actId="20577"/>
        <pc:sldMkLst>
          <pc:docMk/>
          <pc:sldMk cId="649177602" sldId="281"/>
        </pc:sldMkLst>
        <pc:spChg chg="mod">
          <ac:chgData name="Lacy de la Garza" userId="7f49ae90-18cd-4961-8e06-527caf2e7b9c" providerId="ADAL" clId="{6241F800-F6A6-4132-8802-CE6D93A21374}" dt="2021-10-27T15:46:13.308" v="712" actId="20577"/>
          <ac:spMkLst>
            <pc:docMk/>
            <pc:sldMk cId="649177602" sldId="281"/>
            <ac:spMk id="2" creationId="{1C8C68EA-7F62-4D44-872A-35474CD6F8A2}"/>
          </ac:spMkLst>
        </pc:spChg>
        <pc:spChg chg="mod">
          <ac:chgData name="Lacy de la Garza" userId="7f49ae90-18cd-4961-8e06-527caf2e7b9c" providerId="ADAL" clId="{6241F800-F6A6-4132-8802-CE6D93A21374}" dt="2021-10-27T15:48:09.370" v="1346" actId="20577"/>
          <ac:spMkLst>
            <pc:docMk/>
            <pc:sldMk cId="649177602" sldId="281"/>
            <ac:spMk id="3" creationId="{6DB3CAE6-F373-48FE-B3C2-058600FB7853}"/>
          </ac:spMkLst>
        </pc:spChg>
      </pc:sldChg>
      <pc:sldChg chg="addSp delSp modSp add mod">
        <pc:chgData name="Lacy de la Garza" userId="7f49ae90-18cd-4961-8e06-527caf2e7b9c" providerId="ADAL" clId="{6241F800-F6A6-4132-8802-CE6D93A21374}" dt="2021-10-27T15:49:01.424" v="1376" actId="1076"/>
        <pc:sldMkLst>
          <pc:docMk/>
          <pc:sldMk cId="285493132" sldId="282"/>
        </pc:sldMkLst>
        <pc:spChg chg="mod">
          <ac:chgData name="Lacy de la Garza" userId="7f49ae90-18cd-4961-8e06-527caf2e7b9c" providerId="ADAL" clId="{6241F800-F6A6-4132-8802-CE6D93A21374}" dt="2021-10-27T15:48:49.697" v="1373" actId="14100"/>
          <ac:spMkLst>
            <pc:docMk/>
            <pc:sldMk cId="285493132" sldId="282"/>
            <ac:spMk id="2" creationId="{1C8C68EA-7F62-4D44-872A-35474CD6F8A2}"/>
          </ac:spMkLst>
        </pc:spChg>
        <pc:picChg chg="add mod">
          <ac:chgData name="Lacy de la Garza" userId="7f49ae90-18cd-4961-8e06-527caf2e7b9c" providerId="ADAL" clId="{6241F800-F6A6-4132-8802-CE6D93A21374}" dt="2021-10-27T15:49:01.424" v="1376" actId="1076"/>
          <ac:picMkLst>
            <pc:docMk/>
            <pc:sldMk cId="285493132" sldId="282"/>
            <ac:picMk id="4" creationId="{E65EC35D-D7E5-40D1-BE34-4F48140AF8EC}"/>
          </ac:picMkLst>
        </pc:picChg>
        <pc:picChg chg="del">
          <ac:chgData name="Lacy de la Garza" userId="7f49ae90-18cd-4961-8e06-527caf2e7b9c" providerId="ADAL" clId="{6241F800-F6A6-4132-8802-CE6D93A21374}" dt="2021-10-27T15:48:41.947" v="1368" actId="478"/>
          <ac:picMkLst>
            <pc:docMk/>
            <pc:sldMk cId="285493132" sldId="282"/>
            <ac:picMk id="7" creationId="{25229A4D-E1EE-4872-AE48-0EAFC1187A1E}"/>
          </ac:picMkLst>
        </pc:picChg>
        <pc:picChg chg="del">
          <ac:chgData name="Lacy de la Garza" userId="7f49ae90-18cd-4961-8e06-527caf2e7b9c" providerId="ADAL" clId="{6241F800-F6A6-4132-8802-CE6D93A21374}" dt="2021-10-27T15:48:42.474" v="1369" actId="478"/>
          <ac:picMkLst>
            <pc:docMk/>
            <pc:sldMk cId="285493132" sldId="282"/>
            <ac:picMk id="9" creationId="{0CDF2937-C4BC-479A-B7CC-BDDFF1A95E0A}"/>
          </ac:picMkLst>
        </pc:picChg>
      </pc:sldChg>
      <pc:sldChg chg="modSp add mod">
        <pc:chgData name="Lacy de la Garza" userId="7f49ae90-18cd-4961-8e06-527caf2e7b9c" providerId="ADAL" clId="{6241F800-F6A6-4132-8802-CE6D93A21374}" dt="2021-10-27T15:53:27.525" v="1878" actId="27636"/>
        <pc:sldMkLst>
          <pc:docMk/>
          <pc:sldMk cId="1851016687" sldId="283"/>
        </pc:sldMkLst>
        <pc:spChg chg="mod">
          <ac:chgData name="Lacy de la Garza" userId="7f49ae90-18cd-4961-8e06-527caf2e7b9c" providerId="ADAL" clId="{6241F800-F6A6-4132-8802-CE6D93A21374}" dt="2021-10-27T15:53:27.525" v="1878" actId="27636"/>
          <ac:spMkLst>
            <pc:docMk/>
            <pc:sldMk cId="1851016687" sldId="283"/>
            <ac:spMk id="3" creationId="{6DB3CAE6-F373-48FE-B3C2-058600FB7853}"/>
          </ac:spMkLst>
        </pc:spChg>
      </pc:sldChg>
      <pc:sldChg chg="modSp add mod">
        <pc:chgData name="Lacy de la Garza" userId="7f49ae90-18cd-4961-8e06-527caf2e7b9c" providerId="ADAL" clId="{6241F800-F6A6-4132-8802-CE6D93A21374}" dt="2021-10-27T15:50:45.026" v="1418" actId="20577"/>
        <pc:sldMkLst>
          <pc:docMk/>
          <pc:sldMk cId="216405937" sldId="284"/>
        </pc:sldMkLst>
        <pc:spChg chg="mod">
          <ac:chgData name="Lacy de la Garza" userId="7f49ae90-18cd-4961-8e06-527caf2e7b9c" providerId="ADAL" clId="{6241F800-F6A6-4132-8802-CE6D93A21374}" dt="2021-10-27T15:50:45.026" v="1418" actId="20577"/>
          <ac:spMkLst>
            <pc:docMk/>
            <pc:sldMk cId="216405937" sldId="284"/>
            <ac:spMk id="2" creationId="{B1548F5B-4B47-4712-9AA6-18D06EAA700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807EC3-57ED-44FE-81A2-114B5CC71923}" type="datetimeFigureOut">
              <a:rPr lang="en-US" smtClean="0"/>
              <a:t>10/27/2021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157555-938B-44A4-9031-022E3843872D}" type="slidenum">
              <a:rPr lang="en-US" smtClean="0"/>
              <a:t>‹#›</a:t>
            </a:fld>
            <a:endParaRPr lang="en-US"/>
          </a:p>
        </p:txBody>
      </p:sp>
    </p:spTree>
    <p:extLst>
      <p:ext uri="{BB962C8B-B14F-4D97-AF65-F5344CB8AC3E}">
        <p14:creationId xmlns:p14="http://schemas.microsoft.com/office/powerpoint/2010/main" val="2104928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Diaconate? 6</a:t>
            </a:r>
          </a:p>
          <a:p>
            <a:r>
              <a:rPr lang="en-US" dirty="0"/>
              <a:t>Why Deacons? 6</a:t>
            </a:r>
          </a:p>
          <a:p>
            <a:r>
              <a:rPr lang="en-US" dirty="0"/>
              <a:t>Natural pairing of Diaconate and CCD 3</a:t>
            </a:r>
          </a:p>
          <a:p>
            <a:r>
              <a:rPr lang="en-US" dirty="0"/>
              <a:t>Case Study: Dallas 30</a:t>
            </a:r>
          </a:p>
          <a:p>
            <a:pPr lvl="1"/>
            <a:r>
              <a:rPr lang="en-US" dirty="0"/>
              <a:t>Overview of Dallas Diaconate</a:t>
            </a:r>
          </a:p>
          <a:p>
            <a:pPr lvl="1"/>
            <a:r>
              <a:rPr lang="en-US" dirty="0"/>
              <a:t>Necessity of CEUs</a:t>
            </a:r>
          </a:p>
          <a:p>
            <a:pPr lvl="2"/>
            <a:r>
              <a:rPr lang="en-US" dirty="0"/>
              <a:t>UDMC / Covid changes</a:t>
            </a:r>
          </a:p>
          <a:p>
            <a:pPr lvl="1"/>
            <a:r>
              <a:rPr lang="en-US" dirty="0"/>
              <a:t>Advent of our </a:t>
            </a:r>
            <a:r>
              <a:rPr lang="en-US" dirty="0" err="1"/>
              <a:t>programa</a:t>
            </a:r>
            <a:endParaRPr lang="en-US" dirty="0"/>
          </a:p>
          <a:p>
            <a:pPr lvl="2"/>
            <a:r>
              <a:rPr lang="en-US" dirty="0"/>
              <a:t>Tension of zoom / in-person accessibility</a:t>
            </a:r>
          </a:p>
          <a:p>
            <a:endParaRPr lang="en-US" dirty="0"/>
          </a:p>
          <a:p>
            <a:endParaRPr lang="en-US" dirty="0"/>
          </a:p>
        </p:txBody>
      </p:sp>
      <p:sp>
        <p:nvSpPr>
          <p:cNvPr id="4" name="Slide Number Placeholder 3"/>
          <p:cNvSpPr>
            <a:spLocks noGrp="1"/>
          </p:cNvSpPr>
          <p:nvPr>
            <p:ph type="sldNum" sz="quarter" idx="5"/>
          </p:nvPr>
        </p:nvSpPr>
        <p:spPr/>
        <p:txBody>
          <a:bodyPr/>
          <a:lstStyle/>
          <a:p>
            <a:fld id="{45157555-938B-44A4-9031-022E3843872D}" type="slidenum">
              <a:rPr lang="en-US" smtClean="0"/>
              <a:t>3</a:t>
            </a:fld>
            <a:endParaRPr lang="en-US"/>
          </a:p>
        </p:txBody>
      </p:sp>
    </p:spTree>
    <p:extLst>
      <p:ext uri="{BB962C8B-B14F-4D97-AF65-F5344CB8AC3E}">
        <p14:creationId xmlns:p14="http://schemas.microsoft.com/office/powerpoint/2010/main" val="1382218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Lacy</a:t>
            </a:r>
          </a:p>
        </p:txBody>
      </p:sp>
      <p:sp>
        <p:nvSpPr>
          <p:cNvPr id="4" name="Slide Number Placeholder 3"/>
          <p:cNvSpPr>
            <a:spLocks noGrp="1"/>
          </p:cNvSpPr>
          <p:nvPr>
            <p:ph type="sldNum" sz="quarter" idx="5"/>
          </p:nvPr>
        </p:nvSpPr>
        <p:spPr/>
        <p:txBody>
          <a:bodyPr/>
          <a:lstStyle/>
          <a:p>
            <a:fld id="{45157555-938B-44A4-9031-022E3843872D}" type="slidenum">
              <a:rPr lang="en-US" smtClean="0"/>
              <a:t>12</a:t>
            </a:fld>
            <a:endParaRPr lang="en-US"/>
          </a:p>
        </p:txBody>
      </p:sp>
    </p:spTree>
    <p:extLst>
      <p:ext uri="{BB962C8B-B14F-4D97-AF65-F5344CB8AC3E}">
        <p14:creationId xmlns:p14="http://schemas.microsoft.com/office/powerpoint/2010/main" val="2508448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Lacy</a:t>
            </a:r>
          </a:p>
        </p:txBody>
      </p:sp>
      <p:sp>
        <p:nvSpPr>
          <p:cNvPr id="4" name="Slide Number Placeholder 3"/>
          <p:cNvSpPr>
            <a:spLocks noGrp="1"/>
          </p:cNvSpPr>
          <p:nvPr>
            <p:ph type="sldNum" sz="quarter" idx="5"/>
          </p:nvPr>
        </p:nvSpPr>
        <p:spPr/>
        <p:txBody>
          <a:bodyPr/>
          <a:lstStyle/>
          <a:p>
            <a:fld id="{45157555-938B-44A4-9031-022E3843872D}" type="slidenum">
              <a:rPr lang="en-US" smtClean="0"/>
              <a:t>13</a:t>
            </a:fld>
            <a:endParaRPr lang="en-US"/>
          </a:p>
        </p:txBody>
      </p:sp>
    </p:spTree>
    <p:extLst>
      <p:ext uri="{BB962C8B-B14F-4D97-AF65-F5344CB8AC3E}">
        <p14:creationId xmlns:p14="http://schemas.microsoft.com/office/powerpoint/2010/main" val="1433438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Lacy</a:t>
            </a:r>
          </a:p>
        </p:txBody>
      </p:sp>
      <p:sp>
        <p:nvSpPr>
          <p:cNvPr id="4" name="Slide Number Placeholder 3"/>
          <p:cNvSpPr>
            <a:spLocks noGrp="1"/>
          </p:cNvSpPr>
          <p:nvPr>
            <p:ph type="sldNum" sz="quarter" idx="5"/>
          </p:nvPr>
        </p:nvSpPr>
        <p:spPr/>
        <p:txBody>
          <a:bodyPr/>
          <a:lstStyle/>
          <a:p>
            <a:fld id="{45157555-938B-44A4-9031-022E3843872D}" type="slidenum">
              <a:rPr lang="en-US" smtClean="0"/>
              <a:t>14</a:t>
            </a:fld>
            <a:endParaRPr lang="en-US"/>
          </a:p>
        </p:txBody>
      </p:sp>
    </p:spTree>
    <p:extLst>
      <p:ext uri="{BB962C8B-B14F-4D97-AF65-F5344CB8AC3E}">
        <p14:creationId xmlns:p14="http://schemas.microsoft.com/office/powerpoint/2010/main" val="1193348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Lacy</a:t>
            </a:r>
          </a:p>
        </p:txBody>
      </p:sp>
      <p:sp>
        <p:nvSpPr>
          <p:cNvPr id="4" name="Slide Number Placeholder 3"/>
          <p:cNvSpPr>
            <a:spLocks noGrp="1"/>
          </p:cNvSpPr>
          <p:nvPr>
            <p:ph type="sldNum" sz="quarter" idx="5"/>
          </p:nvPr>
        </p:nvSpPr>
        <p:spPr/>
        <p:txBody>
          <a:bodyPr/>
          <a:lstStyle/>
          <a:p>
            <a:fld id="{45157555-938B-44A4-9031-022E3843872D}" type="slidenum">
              <a:rPr lang="en-US" smtClean="0"/>
              <a:t>15</a:t>
            </a:fld>
            <a:endParaRPr lang="en-US"/>
          </a:p>
        </p:txBody>
      </p:sp>
    </p:spTree>
    <p:extLst>
      <p:ext uri="{BB962C8B-B14F-4D97-AF65-F5344CB8AC3E}">
        <p14:creationId xmlns:p14="http://schemas.microsoft.com/office/powerpoint/2010/main" val="2306367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Lacy</a:t>
            </a:r>
          </a:p>
        </p:txBody>
      </p:sp>
      <p:sp>
        <p:nvSpPr>
          <p:cNvPr id="4" name="Slide Number Placeholder 3"/>
          <p:cNvSpPr>
            <a:spLocks noGrp="1"/>
          </p:cNvSpPr>
          <p:nvPr>
            <p:ph type="sldNum" sz="quarter" idx="5"/>
          </p:nvPr>
        </p:nvSpPr>
        <p:spPr/>
        <p:txBody>
          <a:bodyPr/>
          <a:lstStyle/>
          <a:p>
            <a:fld id="{45157555-938B-44A4-9031-022E3843872D}" type="slidenum">
              <a:rPr lang="en-US" smtClean="0"/>
              <a:t>16</a:t>
            </a:fld>
            <a:endParaRPr lang="en-US"/>
          </a:p>
        </p:txBody>
      </p:sp>
    </p:spTree>
    <p:extLst>
      <p:ext uri="{BB962C8B-B14F-4D97-AF65-F5344CB8AC3E}">
        <p14:creationId xmlns:p14="http://schemas.microsoft.com/office/powerpoint/2010/main" val="3619490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Lacy</a:t>
            </a:r>
          </a:p>
        </p:txBody>
      </p:sp>
      <p:sp>
        <p:nvSpPr>
          <p:cNvPr id="4" name="Slide Number Placeholder 3"/>
          <p:cNvSpPr>
            <a:spLocks noGrp="1"/>
          </p:cNvSpPr>
          <p:nvPr>
            <p:ph type="sldNum" sz="quarter" idx="5"/>
          </p:nvPr>
        </p:nvSpPr>
        <p:spPr/>
        <p:txBody>
          <a:bodyPr/>
          <a:lstStyle/>
          <a:p>
            <a:fld id="{45157555-938B-44A4-9031-022E3843872D}" type="slidenum">
              <a:rPr lang="en-US" smtClean="0"/>
              <a:t>17</a:t>
            </a:fld>
            <a:endParaRPr lang="en-US"/>
          </a:p>
        </p:txBody>
      </p:sp>
    </p:spTree>
    <p:extLst>
      <p:ext uri="{BB962C8B-B14F-4D97-AF65-F5344CB8AC3E}">
        <p14:creationId xmlns:p14="http://schemas.microsoft.com/office/powerpoint/2010/main" val="1686272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Lacy</a:t>
            </a:r>
          </a:p>
          <a:p>
            <a:endParaRPr lang="en-US" dirty="0"/>
          </a:p>
          <a:p>
            <a:pPr lvl="1"/>
            <a:r>
              <a:rPr lang="en-US" dirty="0"/>
              <a:t>CCD Certification idea</a:t>
            </a:r>
          </a:p>
          <a:p>
            <a:pPr lvl="1"/>
            <a:r>
              <a:rPr lang="en-US" dirty="0"/>
              <a:t>Recognition of deacons in a special way by parish / diaconate program / CCD</a:t>
            </a:r>
          </a:p>
          <a:p>
            <a:pPr lvl="1"/>
            <a:r>
              <a:rPr lang="en-US" dirty="0"/>
              <a:t>Reducing diocesan redundancies</a:t>
            </a:r>
          </a:p>
          <a:p>
            <a:endParaRPr lang="en-US" dirty="0"/>
          </a:p>
        </p:txBody>
      </p:sp>
      <p:sp>
        <p:nvSpPr>
          <p:cNvPr id="4" name="Slide Number Placeholder 3"/>
          <p:cNvSpPr>
            <a:spLocks noGrp="1"/>
          </p:cNvSpPr>
          <p:nvPr>
            <p:ph type="sldNum" sz="quarter" idx="5"/>
          </p:nvPr>
        </p:nvSpPr>
        <p:spPr/>
        <p:txBody>
          <a:bodyPr/>
          <a:lstStyle/>
          <a:p>
            <a:fld id="{45157555-938B-44A4-9031-022E3843872D}" type="slidenum">
              <a:rPr lang="en-US" smtClean="0"/>
              <a:t>18</a:t>
            </a:fld>
            <a:endParaRPr lang="en-US"/>
          </a:p>
        </p:txBody>
      </p:sp>
    </p:spTree>
    <p:extLst>
      <p:ext uri="{BB962C8B-B14F-4D97-AF65-F5344CB8AC3E}">
        <p14:creationId xmlns:p14="http://schemas.microsoft.com/office/powerpoint/2010/main" val="3323278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 Emmett</a:t>
            </a:r>
          </a:p>
          <a:p>
            <a:endParaRPr lang="en-US" dirty="0"/>
          </a:p>
          <a:p>
            <a:endParaRPr lang="en-US" dirty="0"/>
          </a:p>
          <a:p>
            <a:r>
              <a:rPr lang="en-US" dirty="0"/>
              <a:t>Deacon’s wives</a:t>
            </a:r>
          </a:p>
          <a:p>
            <a:pPr lvl="1"/>
            <a:endParaRPr lang="en-US" dirty="0"/>
          </a:p>
          <a:p>
            <a:r>
              <a:rPr lang="en-US" dirty="0"/>
              <a:t>Making the certification more appealing</a:t>
            </a:r>
          </a:p>
          <a:p>
            <a:endParaRPr lang="en-US" dirty="0"/>
          </a:p>
          <a:p>
            <a:r>
              <a:rPr lang="en-US" dirty="0"/>
              <a:t>Advertising / marketing / personal invitations?</a:t>
            </a:r>
          </a:p>
          <a:p>
            <a:endParaRPr lang="en-US" dirty="0"/>
          </a:p>
          <a:p>
            <a:r>
              <a:rPr lang="en-US" dirty="0"/>
              <a:t>Factor in more vibrantly adult learning styles</a:t>
            </a:r>
          </a:p>
          <a:p>
            <a:r>
              <a:rPr lang="en-US" dirty="0"/>
              <a:t>- Send back to Lacy for a quick explanation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-Larger focus, or smaller focus? Is this something that’s worth trying to do as a big block of things, or focus on deeper dives one-off things?</a:t>
            </a:r>
          </a:p>
          <a:p>
            <a:endParaRPr lang="en-US" dirty="0"/>
          </a:p>
        </p:txBody>
      </p:sp>
      <p:sp>
        <p:nvSpPr>
          <p:cNvPr id="4" name="Slide Number Placeholder 3"/>
          <p:cNvSpPr>
            <a:spLocks noGrp="1"/>
          </p:cNvSpPr>
          <p:nvPr>
            <p:ph type="sldNum" sz="quarter" idx="5"/>
          </p:nvPr>
        </p:nvSpPr>
        <p:spPr/>
        <p:txBody>
          <a:bodyPr/>
          <a:lstStyle/>
          <a:p>
            <a:fld id="{45157555-938B-44A4-9031-022E3843872D}" type="slidenum">
              <a:rPr lang="en-US" smtClean="0"/>
              <a:t>19</a:t>
            </a:fld>
            <a:endParaRPr lang="en-US"/>
          </a:p>
        </p:txBody>
      </p:sp>
    </p:spTree>
    <p:extLst>
      <p:ext uri="{BB962C8B-B14F-4D97-AF65-F5344CB8AC3E}">
        <p14:creationId xmlns:p14="http://schemas.microsoft.com/office/powerpoint/2010/main" val="17860607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Lacy</a:t>
            </a:r>
          </a:p>
          <a:p>
            <a:endParaRPr lang="en-US" dirty="0"/>
          </a:p>
          <a:p>
            <a:endParaRPr lang="en-US" dirty="0"/>
          </a:p>
        </p:txBody>
      </p:sp>
      <p:sp>
        <p:nvSpPr>
          <p:cNvPr id="4" name="Slide Number Placeholder 3"/>
          <p:cNvSpPr>
            <a:spLocks noGrp="1"/>
          </p:cNvSpPr>
          <p:nvPr>
            <p:ph type="sldNum" sz="quarter" idx="5"/>
          </p:nvPr>
        </p:nvSpPr>
        <p:spPr/>
        <p:txBody>
          <a:bodyPr/>
          <a:lstStyle/>
          <a:p>
            <a:fld id="{45157555-938B-44A4-9031-022E3843872D}" type="slidenum">
              <a:rPr lang="en-US" smtClean="0"/>
              <a:t>20</a:t>
            </a:fld>
            <a:endParaRPr lang="en-US"/>
          </a:p>
        </p:txBody>
      </p:sp>
    </p:spTree>
    <p:extLst>
      <p:ext uri="{BB962C8B-B14F-4D97-AF65-F5344CB8AC3E}">
        <p14:creationId xmlns:p14="http://schemas.microsoft.com/office/powerpoint/2010/main" val="1406046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Lacy</a:t>
            </a:r>
          </a:p>
          <a:p>
            <a:endParaRPr lang="en-US" dirty="0"/>
          </a:p>
          <a:p>
            <a:r>
              <a:rPr lang="en-US" dirty="0"/>
              <a:t>Geographical disparity in application of information (and readiness to implement)</a:t>
            </a:r>
          </a:p>
          <a:p>
            <a:endParaRPr lang="en-US" dirty="0"/>
          </a:p>
          <a:p>
            <a:r>
              <a:rPr lang="en-US" dirty="0"/>
              <a:t>Reducing redundancies</a:t>
            </a:r>
          </a:p>
          <a:p>
            <a:pPr lvl="1"/>
            <a:r>
              <a:rPr lang="en-US" dirty="0"/>
              <a:t>Eliminating redundancies of what parishes do v. what CCD does already</a:t>
            </a:r>
          </a:p>
          <a:p>
            <a:endParaRPr lang="en-US" dirty="0"/>
          </a:p>
          <a:p>
            <a:endParaRPr lang="en-US" dirty="0"/>
          </a:p>
          <a:p>
            <a:r>
              <a:rPr lang="en-US" dirty="0"/>
              <a:t>Variations of deacon involvement</a:t>
            </a:r>
          </a:p>
          <a:p>
            <a:pPr lvl="1"/>
            <a:r>
              <a:rPr lang="en-US" dirty="0"/>
              <a:t>Varying levels of deacon involvement</a:t>
            </a:r>
          </a:p>
          <a:p>
            <a:pPr lvl="1"/>
            <a:r>
              <a:rPr lang="en-US" dirty="0"/>
              <a:t>Parish to parish</a:t>
            </a:r>
          </a:p>
          <a:p>
            <a:pPr lvl="1"/>
            <a:r>
              <a:rPr lang="en-US" dirty="0"/>
              <a:t>Very involved to less involved</a:t>
            </a:r>
          </a:p>
          <a:p>
            <a:pPr lvl="1"/>
            <a:r>
              <a:rPr lang="en-US" dirty="0"/>
              <a:t>Urban v. suburban v. rural social service need disparity</a:t>
            </a:r>
          </a:p>
          <a:p>
            <a:pPr lvl="1"/>
            <a:r>
              <a:rPr lang="en-US" dirty="0"/>
              <a:t>Visible v. invisible need</a:t>
            </a:r>
          </a:p>
          <a:p>
            <a:pPr lvl="1"/>
            <a:endParaRPr lang="en-US" dirty="0"/>
          </a:p>
          <a:p>
            <a:endParaRPr lang="en-US" dirty="0"/>
          </a:p>
        </p:txBody>
      </p:sp>
      <p:sp>
        <p:nvSpPr>
          <p:cNvPr id="4" name="Slide Number Placeholder 3"/>
          <p:cNvSpPr>
            <a:spLocks noGrp="1"/>
          </p:cNvSpPr>
          <p:nvPr>
            <p:ph type="sldNum" sz="quarter" idx="5"/>
          </p:nvPr>
        </p:nvSpPr>
        <p:spPr/>
        <p:txBody>
          <a:bodyPr/>
          <a:lstStyle/>
          <a:p>
            <a:fld id="{45157555-938B-44A4-9031-022E3843872D}" type="slidenum">
              <a:rPr lang="en-US" smtClean="0"/>
              <a:t>21</a:t>
            </a:fld>
            <a:endParaRPr lang="en-US"/>
          </a:p>
        </p:txBody>
      </p:sp>
    </p:spTree>
    <p:extLst>
      <p:ext uri="{BB962C8B-B14F-4D97-AF65-F5344CB8AC3E}">
        <p14:creationId xmlns:p14="http://schemas.microsoft.com/office/powerpoint/2010/main" val="95765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 Emmett</a:t>
            </a:r>
          </a:p>
          <a:p>
            <a:endParaRPr lang="en-US" dirty="0"/>
          </a:p>
          <a:p>
            <a:r>
              <a:rPr lang="en-US" dirty="0"/>
              <a:t>Q: Should we bold any phrases within this definition?</a:t>
            </a:r>
          </a:p>
        </p:txBody>
      </p:sp>
      <p:sp>
        <p:nvSpPr>
          <p:cNvPr id="4" name="Slide Number Placeholder 3"/>
          <p:cNvSpPr>
            <a:spLocks noGrp="1"/>
          </p:cNvSpPr>
          <p:nvPr>
            <p:ph type="sldNum" sz="quarter" idx="5"/>
          </p:nvPr>
        </p:nvSpPr>
        <p:spPr/>
        <p:txBody>
          <a:bodyPr/>
          <a:lstStyle/>
          <a:p>
            <a:fld id="{45157555-938B-44A4-9031-022E3843872D}" type="slidenum">
              <a:rPr lang="en-US" smtClean="0"/>
              <a:t>4</a:t>
            </a:fld>
            <a:endParaRPr lang="en-US"/>
          </a:p>
        </p:txBody>
      </p:sp>
    </p:spTree>
    <p:extLst>
      <p:ext uri="{BB962C8B-B14F-4D97-AF65-F5344CB8AC3E}">
        <p14:creationId xmlns:p14="http://schemas.microsoft.com/office/powerpoint/2010/main" val="3930586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a:t>
            </a:r>
          </a:p>
        </p:txBody>
      </p:sp>
      <p:sp>
        <p:nvSpPr>
          <p:cNvPr id="4" name="Slide Number Placeholder 3"/>
          <p:cNvSpPr>
            <a:spLocks noGrp="1"/>
          </p:cNvSpPr>
          <p:nvPr>
            <p:ph type="sldNum" sz="quarter" idx="5"/>
          </p:nvPr>
        </p:nvSpPr>
        <p:spPr/>
        <p:txBody>
          <a:bodyPr/>
          <a:lstStyle/>
          <a:p>
            <a:fld id="{45157555-938B-44A4-9031-022E3843872D}" type="slidenum">
              <a:rPr lang="en-US" smtClean="0"/>
              <a:t>22</a:t>
            </a:fld>
            <a:endParaRPr lang="en-US"/>
          </a:p>
        </p:txBody>
      </p:sp>
    </p:spTree>
    <p:extLst>
      <p:ext uri="{BB962C8B-B14F-4D97-AF65-F5344CB8AC3E}">
        <p14:creationId xmlns:p14="http://schemas.microsoft.com/office/powerpoint/2010/main" val="40753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 Emmett</a:t>
            </a:r>
          </a:p>
          <a:p>
            <a:endParaRPr lang="en-US" dirty="0"/>
          </a:p>
          <a:p>
            <a:r>
              <a:rPr lang="en-US" dirty="0"/>
              <a:t>Q: bold?</a:t>
            </a:r>
          </a:p>
        </p:txBody>
      </p:sp>
      <p:sp>
        <p:nvSpPr>
          <p:cNvPr id="4" name="Slide Number Placeholder 3"/>
          <p:cNvSpPr>
            <a:spLocks noGrp="1"/>
          </p:cNvSpPr>
          <p:nvPr>
            <p:ph type="sldNum" sz="quarter" idx="5"/>
          </p:nvPr>
        </p:nvSpPr>
        <p:spPr/>
        <p:txBody>
          <a:bodyPr/>
          <a:lstStyle/>
          <a:p>
            <a:fld id="{45157555-938B-44A4-9031-022E3843872D}" type="slidenum">
              <a:rPr lang="en-US" smtClean="0"/>
              <a:t>5</a:t>
            </a:fld>
            <a:endParaRPr lang="en-US"/>
          </a:p>
        </p:txBody>
      </p:sp>
    </p:spTree>
    <p:extLst>
      <p:ext uri="{BB962C8B-B14F-4D97-AF65-F5344CB8AC3E}">
        <p14:creationId xmlns:p14="http://schemas.microsoft.com/office/powerpoint/2010/main" val="13011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 Emmett</a:t>
            </a:r>
          </a:p>
          <a:p>
            <a:endParaRPr lang="en-US" dirty="0"/>
          </a:p>
          <a:p>
            <a:r>
              <a:rPr lang="en-US" dirty="0"/>
              <a:t>Q: bold?</a:t>
            </a:r>
          </a:p>
        </p:txBody>
      </p:sp>
      <p:sp>
        <p:nvSpPr>
          <p:cNvPr id="4" name="Slide Number Placeholder 3"/>
          <p:cNvSpPr>
            <a:spLocks noGrp="1"/>
          </p:cNvSpPr>
          <p:nvPr>
            <p:ph type="sldNum" sz="quarter" idx="5"/>
          </p:nvPr>
        </p:nvSpPr>
        <p:spPr/>
        <p:txBody>
          <a:bodyPr/>
          <a:lstStyle/>
          <a:p>
            <a:fld id="{45157555-938B-44A4-9031-022E3843872D}" type="slidenum">
              <a:rPr lang="en-US" smtClean="0"/>
              <a:t>6</a:t>
            </a:fld>
            <a:endParaRPr lang="en-US"/>
          </a:p>
        </p:txBody>
      </p:sp>
    </p:spTree>
    <p:extLst>
      <p:ext uri="{BB962C8B-B14F-4D97-AF65-F5344CB8AC3E}">
        <p14:creationId xmlns:p14="http://schemas.microsoft.com/office/powerpoint/2010/main" val="1727782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 Emmett</a:t>
            </a:r>
          </a:p>
          <a:p>
            <a:endParaRPr lang="en-US" dirty="0"/>
          </a:p>
          <a:p>
            <a:endParaRPr lang="en-US" dirty="0"/>
          </a:p>
        </p:txBody>
      </p:sp>
      <p:sp>
        <p:nvSpPr>
          <p:cNvPr id="4" name="Slide Number Placeholder 3"/>
          <p:cNvSpPr>
            <a:spLocks noGrp="1"/>
          </p:cNvSpPr>
          <p:nvPr>
            <p:ph type="sldNum" sz="quarter" idx="5"/>
          </p:nvPr>
        </p:nvSpPr>
        <p:spPr/>
        <p:txBody>
          <a:bodyPr/>
          <a:lstStyle/>
          <a:p>
            <a:fld id="{45157555-938B-44A4-9031-022E3843872D}" type="slidenum">
              <a:rPr lang="en-US" smtClean="0"/>
              <a:t>7</a:t>
            </a:fld>
            <a:endParaRPr lang="en-US"/>
          </a:p>
        </p:txBody>
      </p:sp>
    </p:spTree>
    <p:extLst>
      <p:ext uri="{BB962C8B-B14F-4D97-AF65-F5344CB8AC3E}">
        <p14:creationId xmlns:p14="http://schemas.microsoft.com/office/powerpoint/2010/main" val="2691067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 Emmett</a:t>
            </a:r>
          </a:p>
          <a:p>
            <a:endParaRPr lang="en-US" dirty="0"/>
          </a:p>
        </p:txBody>
      </p:sp>
      <p:sp>
        <p:nvSpPr>
          <p:cNvPr id="4" name="Slide Number Placeholder 3"/>
          <p:cNvSpPr>
            <a:spLocks noGrp="1"/>
          </p:cNvSpPr>
          <p:nvPr>
            <p:ph type="sldNum" sz="quarter" idx="5"/>
          </p:nvPr>
        </p:nvSpPr>
        <p:spPr/>
        <p:txBody>
          <a:bodyPr/>
          <a:lstStyle/>
          <a:p>
            <a:fld id="{45157555-938B-44A4-9031-022E3843872D}" type="slidenum">
              <a:rPr lang="en-US" smtClean="0"/>
              <a:t>8</a:t>
            </a:fld>
            <a:endParaRPr lang="en-US"/>
          </a:p>
        </p:txBody>
      </p:sp>
    </p:spTree>
    <p:extLst>
      <p:ext uri="{BB962C8B-B14F-4D97-AF65-F5344CB8AC3E}">
        <p14:creationId xmlns:p14="http://schemas.microsoft.com/office/powerpoint/2010/main" val="2734356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 Emmett</a:t>
            </a:r>
          </a:p>
          <a:p>
            <a:endParaRPr lang="en-US" dirty="0"/>
          </a:p>
          <a:p>
            <a:r>
              <a:rPr lang="en-US" dirty="0"/>
              <a:t>Q: do we want to track down images?</a:t>
            </a:r>
          </a:p>
        </p:txBody>
      </p:sp>
      <p:sp>
        <p:nvSpPr>
          <p:cNvPr id="4" name="Slide Number Placeholder 3"/>
          <p:cNvSpPr>
            <a:spLocks noGrp="1"/>
          </p:cNvSpPr>
          <p:nvPr>
            <p:ph type="sldNum" sz="quarter" idx="5"/>
          </p:nvPr>
        </p:nvSpPr>
        <p:spPr/>
        <p:txBody>
          <a:bodyPr/>
          <a:lstStyle/>
          <a:p>
            <a:fld id="{45157555-938B-44A4-9031-022E3843872D}" type="slidenum">
              <a:rPr lang="en-US" smtClean="0"/>
              <a:t>9</a:t>
            </a:fld>
            <a:endParaRPr lang="en-US"/>
          </a:p>
        </p:txBody>
      </p:sp>
    </p:spTree>
    <p:extLst>
      <p:ext uri="{BB962C8B-B14F-4D97-AF65-F5344CB8AC3E}">
        <p14:creationId xmlns:p14="http://schemas.microsoft.com/office/powerpoint/2010/main" val="3021558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 Emmett</a:t>
            </a:r>
          </a:p>
          <a:p>
            <a:endParaRPr lang="en-US" dirty="0"/>
          </a:p>
          <a:p>
            <a:endParaRPr lang="en-US" dirty="0"/>
          </a:p>
          <a:p>
            <a:endParaRPr lang="en-US" dirty="0"/>
          </a:p>
          <a:p>
            <a:r>
              <a:rPr lang="en-US" dirty="0"/>
              <a:t>Education requirements</a:t>
            </a:r>
          </a:p>
          <a:p>
            <a:endParaRPr lang="en-US" dirty="0"/>
          </a:p>
          <a:p>
            <a:r>
              <a:rPr lang="en-US" dirty="0"/>
              <a:t>Pandemic</a:t>
            </a:r>
          </a:p>
          <a:p>
            <a:endParaRPr lang="en-US" dirty="0"/>
          </a:p>
          <a:p>
            <a:r>
              <a:rPr lang="en-US" dirty="0"/>
              <a:t>Natural fit for us</a:t>
            </a:r>
          </a:p>
          <a:p>
            <a:endParaRPr lang="en-US" dirty="0"/>
          </a:p>
        </p:txBody>
      </p:sp>
      <p:sp>
        <p:nvSpPr>
          <p:cNvPr id="4" name="Slide Number Placeholder 3"/>
          <p:cNvSpPr>
            <a:spLocks noGrp="1"/>
          </p:cNvSpPr>
          <p:nvPr>
            <p:ph type="sldNum" sz="quarter" idx="5"/>
          </p:nvPr>
        </p:nvSpPr>
        <p:spPr/>
        <p:txBody>
          <a:bodyPr/>
          <a:lstStyle/>
          <a:p>
            <a:fld id="{45157555-938B-44A4-9031-022E3843872D}" type="slidenum">
              <a:rPr lang="en-US" smtClean="0"/>
              <a:t>10</a:t>
            </a:fld>
            <a:endParaRPr lang="en-US"/>
          </a:p>
        </p:txBody>
      </p:sp>
    </p:spTree>
    <p:extLst>
      <p:ext uri="{BB962C8B-B14F-4D97-AF65-F5344CB8AC3E}">
        <p14:creationId xmlns:p14="http://schemas.microsoft.com/office/powerpoint/2010/main" val="1903634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Lacy</a:t>
            </a:r>
          </a:p>
        </p:txBody>
      </p:sp>
      <p:sp>
        <p:nvSpPr>
          <p:cNvPr id="4" name="Slide Number Placeholder 3"/>
          <p:cNvSpPr>
            <a:spLocks noGrp="1"/>
          </p:cNvSpPr>
          <p:nvPr>
            <p:ph type="sldNum" sz="quarter" idx="5"/>
          </p:nvPr>
        </p:nvSpPr>
        <p:spPr/>
        <p:txBody>
          <a:bodyPr/>
          <a:lstStyle/>
          <a:p>
            <a:fld id="{45157555-938B-44A4-9031-022E3843872D}" type="slidenum">
              <a:rPr lang="en-US" smtClean="0"/>
              <a:t>11</a:t>
            </a:fld>
            <a:endParaRPr lang="en-US"/>
          </a:p>
        </p:txBody>
      </p:sp>
    </p:spTree>
    <p:extLst>
      <p:ext uri="{BB962C8B-B14F-4D97-AF65-F5344CB8AC3E}">
        <p14:creationId xmlns:p14="http://schemas.microsoft.com/office/powerpoint/2010/main" val="3791214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D76FAC-5698-49D1-B8AB-94C85B01D4E9}" type="datetimeFigureOut">
              <a:rPr lang="en-US" smtClean="0"/>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864FD-8AB0-4032-9BE0-E81F00690E8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361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D76FAC-5698-49D1-B8AB-94C85B01D4E9}" type="datetimeFigureOut">
              <a:rPr lang="en-US" smtClean="0"/>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864FD-8AB0-4032-9BE0-E81F00690E8E}" type="slidenum">
              <a:rPr lang="en-US" smtClean="0"/>
              <a:t>‹#›</a:t>
            </a:fld>
            <a:endParaRPr lang="en-US"/>
          </a:p>
        </p:txBody>
      </p:sp>
    </p:spTree>
    <p:extLst>
      <p:ext uri="{BB962C8B-B14F-4D97-AF65-F5344CB8AC3E}">
        <p14:creationId xmlns:p14="http://schemas.microsoft.com/office/powerpoint/2010/main" val="500882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D76FAC-5698-49D1-B8AB-94C85B01D4E9}" type="datetimeFigureOut">
              <a:rPr lang="en-US" smtClean="0"/>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864FD-8AB0-4032-9BE0-E81F00690E8E}" type="slidenum">
              <a:rPr lang="en-US" smtClean="0"/>
              <a:t>‹#›</a:t>
            </a:fld>
            <a:endParaRPr lang="en-US"/>
          </a:p>
        </p:txBody>
      </p:sp>
    </p:spTree>
    <p:extLst>
      <p:ext uri="{BB962C8B-B14F-4D97-AF65-F5344CB8AC3E}">
        <p14:creationId xmlns:p14="http://schemas.microsoft.com/office/powerpoint/2010/main" val="449168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D76FAC-5698-49D1-B8AB-94C85B01D4E9}" type="datetimeFigureOut">
              <a:rPr lang="en-US" smtClean="0"/>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864FD-8AB0-4032-9BE0-E81F00690E8E}" type="slidenum">
              <a:rPr lang="en-US" smtClean="0"/>
              <a:t>‹#›</a:t>
            </a:fld>
            <a:endParaRPr lang="en-US"/>
          </a:p>
        </p:txBody>
      </p:sp>
    </p:spTree>
    <p:extLst>
      <p:ext uri="{BB962C8B-B14F-4D97-AF65-F5344CB8AC3E}">
        <p14:creationId xmlns:p14="http://schemas.microsoft.com/office/powerpoint/2010/main" val="3823307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D76FAC-5698-49D1-B8AB-94C85B01D4E9}" type="datetimeFigureOut">
              <a:rPr lang="en-US" smtClean="0"/>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F864FD-8AB0-4032-9BE0-E81F00690E8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200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D76FAC-5698-49D1-B8AB-94C85B01D4E9}" type="datetimeFigureOut">
              <a:rPr lang="en-US" smtClean="0"/>
              <a:t>10/27/2021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F864FD-8AB0-4032-9BE0-E81F00690E8E}" type="slidenum">
              <a:rPr lang="en-US" smtClean="0"/>
              <a:t>‹#›</a:t>
            </a:fld>
            <a:endParaRPr lang="en-US"/>
          </a:p>
        </p:txBody>
      </p:sp>
    </p:spTree>
    <p:extLst>
      <p:ext uri="{BB962C8B-B14F-4D97-AF65-F5344CB8AC3E}">
        <p14:creationId xmlns:p14="http://schemas.microsoft.com/office/powerpoint/2010/main" val="677054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D76FAC-5698-49D1-B8AB-94C85B01D4E9}" type="datetimeFigureOut">
              <a:rPr lang="en-US" smtClean="0"/>
              <a:t>10/27/2021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F864FD-8AB0-4032-9BE0-E81F00690E8E}" type="slidenum">
              <a:rPr lang="en-US" smtClean="0"/>
              <a:t>‹#›</a:t>
            </a:fld>
            <a:endParaRPr lang="en-US"/>
          </a:p>
        </p:txBody>
      </p:sp>
    </p:spTree>
    <p:extLst>
      <p:ext uri="{BB962C8B-B14F-4D97-AF65-F5344CB8AC3E}">
        <p14:creationId xmlns:p14="http://schemas.microsoft.com/office/powerpoint/2010/main" val="119401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D76FAC-5698-49D1-B8AB-94C85B01D4E9}" type="datetimeFigureOut">
              <a:rPr lang="en-US" smtClean="0"/>
              <a:t>10/27/2021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F864FD-8AB0-4032-9BE0-E81F00690E8E}" type="slidenum">
              <a:rPr lang="en-US" smtClean="0"/>
              <a:t>‹#›</a:t>
            </a:fld>
            <a:endParaRPr lang="en-US"/>
          </a:p>
        </p:txBody>
      </p:sp>
    </p:spTree>
    <p:extLst>
      <p:ext uri="{BB962C8B-B14F-4D97-AF65-F5344CB8AC3E}">
        <p14:creationId xmlns:p14="http://schemas.microsoft.com/office/powerpoint/2010/main" val="384766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D76FAC-5698-49D1-B8AB-94C85B01D4E9}" type="datetimeFigureOut">
              <a:rPr lang="en-US" smtClean="0"/>
              <a:t>10/27/2021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FF864FD-8AB0-4032-9BE0-E81F00690E8E}" type="slidenum">
              <a:rPr lang="en-US" smtClean="0"/>
              <a:t>‹#›</a:t>
            </a:fld>
            <a:endParaRPr lang="en-US"/>
          </a:p>
        </p:txBody>
      </p:sp>
    </p:spTree>
    <p:extLst>
      <p:ext uri="{BB962C8B-B14F-4D97-AF65-F5344CB8AC3E}">
        <p14:creationId xmlns:p14="http://schemas.microsoft.com/office/powerpoint/2010/main" val="522403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D76FAC-5698-49D1-B8AB-94C85B01D4E9}" type="datetimeFigureOut">
              <a:rPr lang="en-US" smtClean="0"/>
              <a:t>10/27/2021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FF864FD-8AB0-4032-9BE0-E81F00690E8E}" type="slidenum">
              <a:rPr lang="en-US" smtClean="0"/>
              <a:t>‹#›</a:t>
            </a:fld>
            <a:endParaRPr lang="en-US"/>
          </a:p>
        </p:txBody>
      </p:sp>
    </p:spTree>
    <p:extLst>
      <p:ext uri="{BB962C8B-B14F-4D97-AF65-F5344CB8AC3E}">
        <p14:creationId xmlns:p14="http://schemas.microsoft.com/office/powerpoint/2010/main" val="1973345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D76FAC-5698-49D1-B8AB-94C85B01D4E9}" type="datetimeFigureOut">
              <a:rPr lang="en-US" smtClean="0"/>
              <a:t>10/27/2021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F864FD-8AB0-4032-9BE0-E81F00690E8E}" type="slidenum">
              <a:rPr lang="en-US" smtClean="0"/>
              <a:t>‹#›</a:t>
            </a:fld>
            <a:endParaRPr lang="en-US"/>
          </a:p>
        </p:txBody>
      </p:sp>
    </p:spTree>
    <p:extLst>
      <p:ext uri="{BB962C8B-B14F-4D97-AF65-F5344CB8AC3E}">
        <p14:creationId xmlns:p14="http://schemas.microsoft.com/office/powerpoint/2010/main" val="2190998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D76FAC-5698-49D1-B8AB-94C85B01D4E9}" type="datetimeFigureOut">
              <a:rPr lang="en-US" smtClean="0"/>
              <a:t>10/27/2021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FF864FD-8AB0-4032-9BE0-E81F00690E8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43815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ldelagarza@ccdallas.org" TargetMode="External"/><Relationship Id="rId2" Type="http://schemas.openxmlformats.org/officeDocument/2006/relationships/hyperlink" Target="mailto:ehall@cathdal.org"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1.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mailto:ldelagarza@ccdallas.org" TargetMode="External"/><Relationship Id="rId2" Type="http://schemas.openxmlformats.org/officeDocument/2006/relationships/hyperlink" Target="mailto:ehall@cathdal.org"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8E0B1-32C9-4B0A-B28C-F2772006270F}"/>
              </a:ext>
            </a:extLst>
          </p:cNvPr>
          <p:cNvSpPr>
            <a:spLocks noGrp="1"/>
          </p:cNvSpPr>
          <p:nvPr>
            <p:ph type="ctrTitle"/>
          </p:nvPr>
        </p:nvSpPr>
        <p:spPr>
          <a:xfrm>
            <a:off x="1097280" y="758952"/>
            <a:ext cx="10058400" cy="2756035"/>
          </a:xfrm>
        </p:spPr>
        <p:txBody>
          <a:bodyPr/>
          <a:lstStyle/>
          <a:p>
            <a:r>
              <a:rPr lang="en-US" dirty="0"/>
              <a:t>Engaging the Diaconate</a:t>
            </a:r>
          </a:p>
        </p:txBody>
      </p:sp>
      <p:sp>
        <p:nvSpPr>
          <p:cNvPr id="3" name="Subtitle 2">
            <a:extLst>
              <a:ext uri="{FF2B5EF4-FFF2-40B4-BE49-F238E27FC236}">
                <a16:creationId xmlns:a16="http://schemas.microsoft.com/office/drawing/2014/main" id="{376F3A62-094B-4586-B373-4220CF2F1AA1}"/>
              </a:ext>
            </a:extLst>
          </p:cNvPr>
          <p:cNvSpPr>
            <a:spLocks noGrp="1"/>
          </p:cNvSpPr>
          <p:nvPr>
            <p:ph type="subTitle" idx="1"/>
          </p:nvPr>
        </p:nvSpPr>
        <p:spPr>
          <a:xfrm>
            <a:off x="1524000" y="3602038"/>
            <a:ext cx="9144000" cy="597100"/>
          </a:xfrm>
        </p:spPr>
        <p:txBody>
          <a:bodyPr>
            <a:normAutofit fontScale="92500"/>
          </a:bodyPr>
          <a:lstStyle/>
          <a:p>
            <a:r>
              <a:rPr lang="en-US" dirty="0"/>
              <a:t>How Dallas Equips Deacons to Integrate Faith and Service</a:t>
            </a:r>
          </a:p>
        </p:txBody>
      </p:sp>
      <p:sp>
        <p:nvSpPr>
          <p:cNvPr id="4" name="Subtitle 2">
            <a:extLst>
              <a:ext uri="{FF2B5EF4-FFF2-40B4-BE49-F238E27FC236}">
                <a16:creationId xmlns:a16="http://schemas.microsoft.com/office/drawing/2014/main" id="{3E713BB3-C9EC-4A77-8528-07BFCB86D0FC}"/>
              </a:ext>
            </a:extLst>
          </p:cNvPr>
          <p:cNvSpPr txBox="1">
            <a:spLocks/>
          </p:cNvSpPr>
          <p:nvPr/>
        </p:nvSpPr>
        <p:spPr>
          <a:xfrm>
            <a:off x="2555289" y="5115202"/>
            <a:ext cx="9144000" cy="597100"/>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dirty="0">
                <a:latin typeface="+mj-lt"/>
              </a:rPr>
              <a:t>Rev. Emmett Hall, JCL</a:t>
            </a:r>
          </a:p>
          <a:p>
            <a:pPr algn="r"/>
            <a:r>
              <a:rPr lang="en-US" dirty="0">
                <a:latin typeface="+mj-lt"/>
              </a:rPr>
              <a:t>Lacy de la Garza, </a:t>
            </a:r>
            <a:r>
              <a:rPr lang="en-US" dirty="0" err="1">
                <a:latin typeface="+mj-lt"/>
              </a:rPr>
              <a:t>M.Psy</a:t>
            </a:r>
            <a:endParaRPr lang="en-US" dirty="0">
              <a:latin typeface="+mj-lt"/>
            </a:endParaRPr>
          </a:p>
        </p:txBody>
      </p:sp>
    </p:spTree>
    <p:extLst>
      <p:ext uri="{BB962C8B-B14F-4D97-AF65-F5344CB8AC3E}">
        <p14:creationId xmlns:p14="http://schemas.microsoft.com/office/powerpoint/2010/main" val="3203907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47AA-3ECE-4671-BDA5-C47A6748D96E}"/>
              </a:ext>
            </a:extLst>
          </p:cNvPr>
          <p:cNvSpPr>
            <a:spLocks noGrp="1"/>
          </p:cNvSpPr>
          <p:nvPr>
            <p:ph type="title"/>
          </p:nvPr>
        </p:nvSpPr>
        <p:spPr/>
        <p:txBody>
          <a:bodyPr/>
          <a:lstStyle/>
          <a:p>
            <a:r>
              <a:rPr lang="en-US" dirty="0"/>
              <a:t>Why Deacons?</a:t>
            </a:r>
          </a:p>
        </p:txBody>
      </p:sp>
      <p:sp>
        <p:nvSpPr>
          <p:cNvPr id="3" name="Content Placeholder 2">
            <a:extLst>
              <a:ext uri="{FF2B5EF4-FFF2-40B4-BE49-F238E27FC236}">
                <a16:creationId xmlns:a16="http://schemas.microsoft.com/office/drawing/2014/main" id="{F8E63688-4BC0-4E4B-B487-4C220300FED4}"/>
              </a:ext>
            </a:extLst>
          </p:cNvPr>
          <p:cNvSpPr>
            <a:spLocks noGrp="1"/>
          </p:cNvSpPr>
          <p:nvPr>
            <p:ph idx="1"/>
          </p:nvPr>
        </p:nvSpPr>
        <p:spPr/>
        <p:txBody>
          <a:bodyPr>
            <a:normAutofit/>
          </a:bodyPr>
          <a:lstStyle/>
          <a:p>
            <a:r>
              <a:rPr lang="en-US" sz="1800" dirty="0"/>
              <a:t>By ordination, the deacon, who </a:t>
            </a:r>
            <a:r>
              <a:rPr lang="en-US" sz="1800" dirty="0" err="1"/>
              <a:t>sacramentalizes</a:t>
            </a:r>
            <a:r>
              <a:rPr lang="en-US" sz="1800" dirty="0"/>
              <a:t> the Church’s service, is to exercise the Church’s </a:t>
            </a:r>
            <a:r>
              <a:rPr lang="en-US" sz="1800" i="1" dirty="0"/>
              <a:t>diakonia</a:t>
            </a:r>
            <a:r>
              <a:rPr lang="en-US" sz="1800" dirty="0"/>
              <a:t>. Therefore, “the diaconal ministries, distinguished above, are not to be separated; the deacon is ordained for them all, and no one should be ordained who is not prepared to undertake each in some way.” “However, even if this inherent ministerial service is one and the same in every case, nevertheless, the concrete ways of carrying it out are diverse; these must be suggested, in each case, by the different pastoral situations of the single churches.” A deacon may also have greater abilities in one aspect of ministry; and, therefore, his service may be marked by one of them more than by the others. Fundamentally, however, there is an intrinsic unity in a deacon’s ministry. In preaching the word, he is involved in every kind of missionary outreach. In sanctifying God’s People through the Liturgy, he infuses and elevates people with new meaning and with a Christian worldview. In bringing Christ’s Reign into every stratum of society, the deacon develops a Christian conscience among all people of good will, motivating their service and commitment to the sanctity of human life.</a:t>
            </a:r>
          </a:p>
          <a:p>
            <a:r>
              <a:rPr lang="en-US" sz="1800" i="1" dirty="0"/>
              <a:t>― National Directory for the Formation, Ministry, and Life of Permanent Deacons in the United States of America,</a:t>
            </a:r>
            <a:r>
              <a:rPr lang="en-US" sz="1800" dirty="0"/>
              <a:t> n. 41</a:t>
            </a:r>
          </a:p>
        </p:txBody>
      </p:sp>
    </p:spTree>
    <p:extLst>
      <p:ext uri="{BB962C8B-B14F-4D97-AF65-F5344CB8AC3E}">
        <p14:creationId xmlns:p14="http://schemas.microsoft.com/office/powerpoint/2010/main" val="2053719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68EA-7F62-4D44-872A-35474CD6F8A2}"/>
              </a:ext>
            </a:extLst>
          </p:cNvPr>
          <p:cNvSpPr>
            <a:spLocks noGrp="1"/>
          </p:cNvSpPr>
          <p:nvPr>
            <p:ph type="title"/>
          </p:nvPr>
        </p:nvSpPr>
        <p:spPr/>
        <p:txBody>
          <a:bodyPr/>
          <a:lstStyle/>
          <a:p>
            <a:r>
              <a:rPr lang="en-US" dirty="0"/>
              <a:t>Our program – Education of CCD services</a:t>
            </a:r>
          </a:p>
        </p:txBody>
      </p:sp>
      <p:sp>
        <p:nvSpPr>
          <p:cNvPr id="3" name="Content Placeholder 2">
            <a:extLst>
              <a:ext uri="{FF2B5EF4-FFF2-40B4-BE49-F238E27FC236}">
                <a16:creationId xmlns:a16="http://schemas.microsoft.com/office/drawing/2014/main" id="{6DB3CAE6-F373-48FE-B3C2-058600FB7853}"/>
              </a:ext>
            </a:extLst>
          </p:cNvPr>
          <p:cNvSpPr>
            <a:spLocks noGrp="1"/>
          </p:cNvSpPr>
          <p:nvPr>
            <p:ph idx="1"/>
          </p:nvPr>
        </p:nvSpPr>
        <p:spPr>
          <a:xfrm>
            <a:off x="838200" y="1737360"/>
            <a:ext cx="10515600" cy="4439603"/>
          </a:xfrm>
        </p:spPr>
        <p:txBody>
          <a:bodyPr>
            <a:normAutofit/>
          </a:bodyPr>
          <a:lstStyle/>
          <a:p>
            <a:r>
              <a:rPr lang="en-US" dirty="0"/>
              <a:t>Education of CCD services</a:t>
            </a:r>
          </a:p>
          <a:p>
            <a:pPr lvl="1"/>
            <a:r>
              <a:rPr lang="en-US" dirty="0"/>
              <a:t>Modification of our “fluency model”</a:t>
            </a:r>
          </a:p>
          <a:p>
            <a:pPr lvl="2"/>
            <a:r>
              <a:rPr lang="en-US" dirty="0"/>
              <a:t>What we do</a:t>
            </a:r>
          </a:p>
          <a:p>
            <a:pPr lvl="2"/>
            <a:r>
              <a:rPr lang="en-US" dirty="0"/>
              <a:t>Why we do it</a:t>
            </a:r>
          </a:p>
          <a:p>
            <a:pPr lvl="2"/>
            <a:r>
              <a:rPr lang="en-US" dirty="0"/>
              <a:t>How to get involved</a:t>
            </a:r>
          </a:p>
          <a:p>
            <a:endParaRPr lang="en-US" dirty="0"/>
          </a:p>
          <a:p>
            <a:pPr lvl="1"/>
            <a:r>
              <a:rPr lang="en-US" dirty="0"/>
              <a:t>What CCD does</a:t>
            </a:r>
          </a:p>
          <a:p>
            <a:pPr lvl="1"/>
            <a:endParaRPr lang="en-US" dirty="0"/>
          </a:p>
          <a:p>
            <a:pPr lvl="1"/>
            <a:r>
              <a:rPr lang="en-US" dirty="0"/>
              <a:t>Why we do it</a:t>
            </a:r>
          </a:p>
          <a:p>
            <a:pPr lvl="1"/>
            <a:endParaRPr lang="en-US" dirty="0"/>
          </a:p>
          <a:p>
            <a:pPr lvl="1"/>
            <a:r>
              <a:rPr lang="en-US" dirty="0"/>
              <a:t>How they as deacons can be involved themselves </a:t>
            </a:r>
          </a:p>
          <a:p>
            <a:pPr lvl="1"/>
            <a:endParaRPr lang="en-US" dirty="0"/>
          </a:p>
          <a:p>
            <a:pPr lvl="1"/>
            <a:r>
              <a:rPr lang="en-US" dirty="0"/>
              <a:t>How they as deacons can encourage / facilitate their parish involvement</a:t>
            </a:r>
          </a:p>
        </p:txBody>
      </p:sp>
    </p:spTree>
    <p:extLst>
      <p:ext uri="{BB962C8B-B14F-4D97-AF65-F5344CB8AC3E}">
        <p14:creationId xmlns:p14="http://schemas.microsoft.com/office/powerpoint/2010/main" val="465579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68EA-7F62-4D44-872A-35474CD6F8A2}"/>
              </a:ext>
            </a:extLst>
          </p:cNvPr>
          <p:cNvSpPr>
            <a:spLocks noGrp="1"/>
          </p:cNvSpPr>
          <p:nvPr>
            <p:ph type="title"/>
          </p:nvPr>
        </p:nvSpPr>
        <p:spPr/>
        <p:txBody>
          <a:bodyPr/>
          <a:lstStyle/>
          <a:p>
            <a:r>
              <a:rPr lang="en-US" dirty="0"/>
              <a:t>Our program – Certification </a:t>
            </a:r>
          </a:p>
        </p:txBody>
      </p:sp>
      <p:sp>
        <p:nvSpPr>
          <p:cNvPr id="3" name="Content Placeholder 2">
            <a:extLst>
              <a:ext uri="{FF2B5EF4-FFF2-40B4-BE49-F238E27FC236}">
                <a16:creationId xmlns:a16="http://schemas.microsoft.com/office/drawing/2014/main" id="{6DB3CAE6-F373-48FE-B3C2-058600FB7853}"/>
              </a:ext>
            </a:extLst>
          </p:cNvPr>
          <p:cNvSpPr>
            <a:spLocks noGrp="1"/>
          </p:cNvSpPr>
          <p:nvPr>
            <p:ph idx="1"/>
          </p:nvPr>
        </p:nvSpPr>
        <p:spPr>
          <a:xfrm>
            <a:off x="838200" y="1737360"/>
            <a:ext cx="10515600" cy="4439603"/>
          </a:xfrm>
        </p:spPr>
        <p:txBody>
          <a:bodyPr>
            <a:normAutofit/>
          </a:bodyPr>
          <a:lstStyle/>
          <a:p>
            <a:r>
              <a:rPr lang="en-US" dirty="0"/>
              <a:t>Intended to offer a “CCD Certification” component to this process</a:t>
            </a:r>
          </a:p>
          <a:p>
            <a:pPr lvl="1"/>
            <a:r>
              <a:rPr lang="en-US" dirty="0"/>
              <a:t>Will continue to pursue this as we restart the program</a:t>
            </a:r>
          </a:p>
          <a:p>
            <a:r>
              <a:rPr lang="en-US" dirty="0"/>
              <a:t>Must receive 12-16 CEUs to complete</a:t>
            </a:r>
          </a:p>
          <a:p>
            <a:pPr lvl="1"/>
            <a:r>
              <a:rPr lang="en-US" dirty="0"/>
              <a:t>Requirement of 12 CEUs per year</a:t>
            </a:r>
          </a:p>
          <a:p>
            <a:r>
              <a:rPr lang="en-US" dirty="0"/>
              <a:t>Would then be deemed “Certified” in CCD missions and services from a parish perspective</a:t>
            </a:r>
          </a:p>
          <a:p>
            <a:pPr lvl="1"/>
            <a:r>
              <a:rPr lang="en-US" dirty="0"/>
              <a:t>An element of engagement that a pastor or a parish may be looking for</a:t>
            </a:r>
          </a:p>
          <a:p>
            <a:r>
              <a:rPr lang="en-US" dirty="0"/>
              <a:t>Would then be called upon by Charities to give counsel as needed, and write for us as needed</a:t>
            </a:r>
          </a:p>
          <a:p>
            <a:pPr lvl="1"/>
            <a:r>
              <a:rPr lang="en-US" dirty="0"/>
              <a:t>Undefined yet necessary</a:t>
            </a:r>
          </a:p>
          <a:p>
            <a:pPr lvl="1"/>
            <a:r>
              <a:rPr lang="en-US" dirty="0"/>
              <a:t>Time for Giving</a:t>
            </a:r>
          </a:p>
          <a:p>
            <a:pPr lvl="1"/>
            <a:r>
              <a:rPr lang="en-US" dirty="0"/>
              <a:t>Homily helps</a:t>
            </a:r>
          </a:p>
          <a:p>
            <a:pPr lvl="1"/>
            <a:r>
              <a:rPr lang="en-US" dirty="0"/>
              <a:t>Prayer Intentions</a:t>
            </a:r>
          </a:p>
          <a:p>
            <a:pPr lvl="1"/>
            <a:r>
              <a:rPr lang="en-US" dirty="0"/>
              <a:t>Pastoral presence</a:t>
            </a:r>
          </a:p>
        </p:txBody>
      </p:sp>
    </p:spTree>
    <p:extLst>
      <p:ext uri="{BB962C8B-B14F-4D97-AF65-F5344CB8AC3E}">
        <p14:creationId xmlns:p14="http://schemas.microsoft.com/office/powerpoint/2010/main" val="649177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68EA-7F62-4D44-872A-35474CD6F8A2}"/>
              </a:ext>
            </a:extLst>
          </p:cNvPr>
          <p:cNvSpPr>
            <a:spLocks noGrp="1"/>
          </p:cNvSpPr>
          <p:nvPr>
            <p:ph type="title"/>
          </p:nvPr>
        </p:nvSpPr>
        <p:spPr/>
        <p:txBody>
          <a:bodyPr/>
          <a:lstStyle/>
          <a:p>
            <a:r>
              <a:rPr lang="en-US" dirty="0"/>
              <a:t>Our program – sample objectives</a:t>
            </a:r>
          </a:p>
        </p:txBody>
      </p:sp>
      <p:pic>
        <p:nvPicPr>
          <p:cNvPr id="7" name="Picture 6">
            <a:extLst>
              <a:ext uri="{FF2B5EF4-FFF2-40B4-BE49-F238E27FC236}">
                <a16:creationId xmlns:a16="http://schemas.microsoft.com/office/drawing/2014/main" id="{DD893344-4048-4D2E-83E7-A7FF2CA6361B}"/>
              </a:ext>
            </a:extLst>
          </p:cNvPr>
          <p:cNvPicPr>
            <a:picLocks noChangeAspect="1"/>
          </p:cNvPicPr>
          <p:nvPr/>
        </p:nvPicPr>
        <p:blipFill>
          <a:blip r:embed="rId3"/>
          <a:stretch>
            <a:fillRect/>
          </a:stretch>
        </p:blipFill>
        <p:spPr>
          <a:xfrm>
            <a:off x="3302141" y="1968854"/>
            <a:ext cx="5587718" cy="4168527"/>
          </a:xfrm>
          <a:prstGeom prst="rect">
            <a:avLst/>
          </a:prstGeom>
        </p:spPr>
      </p:pic>
    </p:spTree>
    <p:extLst>
      <p:ext uri="{BB962C8B-B14F-4D97-AF65-F5344CB8AC3E}">
        <p14:creationId xmlns:p14="http://schemas.microsoft.com/office/powerpoint/2010/main" val="3955647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68EA-7F62-4D44-872A-35474CD6F8A2}"/>
              </a:ext>
            </a:extLst>
          </p:cNvPr>
          <p:cNvSpPr>
            <a:spLocks noGrp="1"/>
          </p:cNvSpPr>
          <p:nvPr>
            <p:ph type="title"/>
          </p:nvPr>
        </p:nvSpPr>
        <p:spPr/>
        <p:txBody>
          <a:bodyPr/>
          <a:lstStyle/>
          <a:p>
            <a:r>
              <a:rPr lang="en-US" dirty="0"/>
              <a:t>Our program – sample agenda</a:t>
            </a:r>
          </a:p>
        </p:txBody>
      </p:sp>
      <p:pic>
        <p:nvPicPr>
          <p:cNvPr id="7" name="Picture 6">
            <a:extLst>
              <a:ext uri="{FF2B5EF4-FFF2-40B4-BE49-F238E27FC236}">
                <a16:creationId xmlns:a16="http://schemas.microsoft.com/office/drawing/2014/main" id="{25229A4D-E1EE-4872-AE48-0EAFC1187A1E}"/>
              </a:ext>
            </a:extLst>
          </p:cNvPr>
          <p:cNvPicPr>
            <a:picLocks noChangeAspect="1"/>
          </p:cNvPicPr>
          <p:nvPr/>
        </p:nvPicPr>
        <p:blipFill>
          <a:blip r:embed="rId3"/>
          <a:stretch>
            <a:fillRect/>
          </a:stretch>
        </p:blipFill>
        <p:spPr>
          <a:xfrm>
            <a:off x="717628" y="1988558"/>
            <a:ext cx="4979933" cy="3762616"/>
          </a:xfrm>
          <a:prstGeom prst="rect">
            <a:avLst/>
          </a:prstGeom>
        </p:spPr>
      </p:pic>
      <p:pic>
        <p:nvPicPr>
          <p:cNvPr id="9" name="Picture 8">
            <a:extLst>
              <a:ext uri="{FF2B5EF4-FFF2-40B4-BE49-F238E27FC236}">
                <a16:creationId xmlns:a16="http://schemas.microsoft.com/office/drawing/2014/main" id="{0CDF2937-C4BC-479A-B7CC-BDDFF1A95E0A}"/>
              </a:ext>
            </a:extLst>
          </p:cNvPr>
          <p:cNvPicPr>
            <a:picLocks noChangeAspect="1"/>
          </p:cNvPicPr>
          <p:nvPr/>
        </p:nvPicPr>
        <p:blipFill>
          <a:blip r:embed="rId4"/>
          <a:stretch>
            <a:fillRect/>
          </a:stretch>
        </p:blipFill>
        <p:spPr>
          <a:xfrm>
            <a:off x="6389700" y="1988559"/>
            <a:ext cx="4765980" cy="3762616"/>
          </a:xfrm>
          <a:prstGeom prst="rect">
            <a:avLst/>
          </a:prstGeom>
        </p:spPr>
      </p:pic>
    </p:spTree>
    <p:extLst>
      <p:ext uri="{BB962C8B-B14F-4D97-AF65-F5344CB8AC3E}">
        <p14:creationId xmlns:p14="http://schemas.microsoft.com/office/powerpoint/2010/main" val="3863849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68EA-7F62-4D44-872A-35474CD6F8A2}"/>
              </a:ext>
            </a:extLst>
          </p:cNvPr>
          <p:cNvSpPr>
            <a:spLocks noGrp="1"/>
          </p:cNvSpPr>
          <p:nvPr>
            <p:ph type="title"/>
          </p:nvPr>
        </p:nvSpPr>
        <p:spPr>
          <a:xfrm>
            <a:off x="1097279" y="286603"/>
            <a:ext cx="10612499" cy="1450757"/>
          </a:xfrm>
        </p:spPr>
        <p:txBody>
          <a:bodyPr/>
          <a:lstStyle/>
          <a:p>
            <a:r>
              <a:rPr lang="en-US" dirty="0"/>
              <a:t>Our program – sample ways to get involved</a:t>
            </a:r>
          </a:p>
        </p:txBody>
      </p:sp>
      <p:pic>
        <p:nvPicPr>
          <p:cNvPr id="4" name="Picture 3">
            <a:extLst>
              <a:ext uri="{FF2B5EF4-FFF2-40B4-BE49-F238E27FC236}">
                <a16:creationId xmlns:a16="http://schemas.microsoft.com/office/drawing/2014/main" id="{E65EC35D-D7E5-40D1-BE34-4F48140AF8EC}"/>
              </a:ext>
            </a:extLst>
          </p:cNvPr>
          <p:cNvPicPr>
            <a:picLocks noChangeAspect="1"/>
          </p:cNvPicPr>
          <p:nvPr/>
        </p:nvPicPr>
        <p:blipFill>
          <a:blip r:embed="rId3"/>
          <a:stretch>
            <a:fillRect/>
          </a:stretch>
        </p:blipFill>
        <p:spPr>
          <a:xfrm>
            <a:off x="3403524" y="1993597"/>
            <a:ext cx="5384952" cy="4038714"/>
          </a:xfrm>
          <a:prstGeom prst="rect">
            <a:avLst/>
          </a:prstGeom>
        </p:spPr>
      </p:pic>
    </p:spTree>
    <p:extLst>
      <p:ext uri="{BB962C8B-B14F-4D97-AF65-F5344CB8AC3E}">
        <p14:creationId xmlns:p14="http://schemas.microsoft.com/office/powerpoint/2010/main" val="285493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68EA-7F62-4D44-872A-35474CD6F8A2}"/>
              </a:ext>
            </a:extLst>
          </p:cNvPr>
          <p:cNvSpPr>
            <a:spLocks noGrp="1"/>
          </p:cNvSpPr>
          <p:nvPr>
            <p:ph type="title"/>
          </p:nvPr>
        </p:nvSpPr>
        <p:spPr/>
        <p:txBody>
          <a:bodyPr/>
          <a:lstStyle/>
          <a:p>
            <a:r>
              <a:rPr lang="en-US" dirty="0"/>
              <a:t>Our program - Structure</a:t>
            </a:r>
          </a:p>
        </p:txBody>
      </p:sp>
      <p:sp>
        <p:nvSpPr>
          <p:cNvPr id="3" name="Content Placeholder 2">
            <a:extLst>
              <a:ext uri="{FF2B5EF4-FFF2-40B4-BE49-F238E27FC236}">
                <a16:creationId xmlns:a16="http://schemas.microsoft.com/office/drawing/2014/main" id="{6DB3CAE6-F373-48FE-B3C2-058600FB7853}"/>
              </a:ext>
            </a:extLst>
          </p:cNvPr>
          <p:cNvSpPr>
            <a:spLocks noGrp="1"/>
          </p:cNvSpPr>
          <p:nvPr>
            <p:ph idx="1"/>
          </p:nvPr>
        </p:nvSpPr>
        <p:spPr>
          <a:xfrm>
            <a:off x="838200" y="1737360"/>
            <a:ext cx="10515600" cy="4439603"/>
          </a:xfrm>
        </p:spPr>
        <p:txBody>
          <a:bodyPr>
            <a:normAutofit/>
          </a:bodyPr>
          <a:lstStyle/>
          <a:p>
            <a:r>
              <a:rPr lang="en-US" dirty="0"/>
              <a:t>Structure</a:t>
            </a:r>
          </a:p>
          <a:p>
            <a:pPr lvl="1"/>
            <a:r>
              <a:rPr lang="en-US" sz="2000" dirty="0"/>
              <a:t>1 webinar every 6-8 weeks</a:t>
            </a:r>
          </a:p>
          <a:p>
            <a:pPr lvl="1"/>
            <a:r>
              <a:rPr lang="en-US" sz="2000" dirty="0"/>
              <a:t>Completed webinars ranged from 1-2 hours long (with CEUs given accordingly)</a:t>
            </a:r>
          </a:p>
          <a:p>
            <a:pPr lvl="1"/>
            <a:r>
              <a:rPr lang="en-US" sz="2000" dirty="0"/>
              <a:t>5 programs deemed “required” v. 7 programs deemed “elective”</a:t>
            </a:r>
          </a:p>
          <a:p>
            <a:pPr lvl="1"/>
            <a:r>
              <a:rPr lang="en-US" sz="2000" dirty="0"/>
              <a:t>Timing</a:t>
            </a:r>
          </a:p>
          <a:p>
            <a:pPr lvl="2"/>
            <a:r>
              <a:rPr lang="en-US" sz="2000" dirty="0"/>
              <a:t>English: Sunday afternoons</a:t>
            </a:r>
          </a:p>
          <a:p>
            <a:pPr lvl="2"/>
            <a:r>
              <a:rPr lang="en-US" sz="2000" dirty="0"/>
              <a:t>Spanish: Wednesday early evenings</a:t>
            </a:r>
          </a:p>
          <a:p>
            <a:pPr lvl="1"/>
            <a:endParaRPr lang="en-US" sz="2000" dirty="0"/>
          </a:p>
        </p:txBody>
      </p:sp>
    </p:spTree>
    <p:extLst>
      <p:ext uri="{BB962C8B-B14F-4D97-AF65-F5344CB8AC3E}">
        <p14:creationId xmlns:p14="http://schemas.microsoft.com/office/powerpoint/2010/main" val="1806752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68EA-7F62-4D44-872A-35474CD6F8A2}"/>
              </a:ext>
            </a:extLst>
          </p:cNvPr>
          <p:cNvSpPr>
            <a:spLocks noGrp="1"/>
          </p:cNvSpPr>
          <p:nvPr>
            <p:ph type="title"/>
          </p:nvPr>
        </p:nvSpPr>
        <p:spPr/>
        <p:txBody>
          <a:bodyPr/>
          <a:lstStyle/>
          <a:p>
            <a:r>
              <a:rPr lang="en-US" dirty="0"/>
              <a:t>Our program - Structure</a:t>
            </a:r>
          </a:p>
        </p:txBody>
      </p:sp>
      <p:sp>
        <p:nvSpPr>
          <p:cNvPr id="3" name="Content Placeholder 2">
            <a:extLst>
              <a:ext uri="{FF2B5EF4-FFF2-40B4-BE49-F238E27FC236}">
                <a16:creationId xmlns:a16="http://schemas.microsoft.com/office/drawing/2014/main" id="{6DB3CAE6-F373-48FE-B3C2-058600FB7853}"/>
              </a:ext>
            </a:extLst>
          </p:cNvPr>
          <p:cNvSpPr>
            <a:spLocks noGrp="1"/>
          </p:cNvSpPr>
          <p:nvPr>
            <p:ph idx="1"/>
          </p:nvPr>
        </p:nvSpPr>
        <p:spPr>
          <a:xfrm>
            <a:off x="838200" y="1737360"/>
            <a:ext cx="10515600" cy="4439603"/>
          </a:xfrm>
        </p:spPr>
        <p:txBody>
          <a:bodyPr>
            <a:normAutofit fontScale="92500" lnSpcReduction="10000"/>
          </a:bodyPr>
          <a:lstStyle/>
          <a:p>
            <a:pPr marL="0">
              <a:buNone/>
            </a:pPr>
            <a:r>
              <a:rPr lang="en-US" dirty="0"/>
              <a:t>Required</a:t>
            </a:r>
          </a:p>
          <a:p>
            <a:pPr lvl="1"/>
            <a:r>
              <a:rPr lang="en-US" b="1" dirty="0"/>
              <a:t>CCD Overview with Catholic Social Teaching</a:t>
            </a:r>
          </a:p>
          <a:p>
            <a:pPr lvl="1"/>
            <a:r>
              <a:rPr lang="en-US" b="1" dirty="0"/>
              <a:t>Immigration Legal Services</a:t>
            </a:r>
          </a:p>
          <a:p>
            <a:pPr lvl="1"/>
            <a:r>
              <a:rPr lang="en-US" b="1" dirty="0"/>
              <a:t>Hunger Services</a:t>
            </a:r>
          </a:p>
          <a:p>
            <a:pPr lvl="1"/>
            <a:r>
              <a:rPr lang="en-US" b="1" dirty="0"/>
              <a:t>Pregnancy, Parenting &amp; Adoption</a:t>
            </a:r>
          </a:p>
          <a:p>
            <a:pPr lvl="1"/>
            <a:r>
              <a:rPr lang="en-US" dirty="0"/>
              <a:t>Volunteer Services</a:t>
            </a:r>
          </a:p>
          <a:p>
            <a:pPr marL="0">
              <a:buNone/>
            </a:pPr>
            <a:r>
              <a:rPr lang="en-US" dirty="0"/>
              <a:t>Elective</a:t>
            </a:r>
          </a:p>
          <a:p>
            <a:pPr lvl="1"/>
            <a:r>
              <a:rPr lang="en-US" dirty="0"/>
              <a:t>Homelessness &amp; Housing</a:t>
            </a:r>
          </a:p>
          <a:p>
            <a:pPr lvl="1"/>
            <a:r>
              <a:rPr lang="en-US" b="1" dirty="0"/>
              <a:t>Educational Services</a:t>
            </a:r>
          </a:p>
          <a:p>
            <a:pPr lvl="1"/>
            <a:r>
              <a:rPr lang="en-US" dirty="0"/>
              <a:t>Senior Services</a:t>
            </a:r>
          </a:p>
          <a:p>
            <a:pPr lvl="1"/>
            <a:r>
              <a:rPr lang="en-US" dirty="0"/>
              <a:t>Financial Stability &amp; Career Services</a:t>
            </a:r>
          </a:p>
          <a:p>
            <a:pPr lvl="1"/>
            <a:r>
              <a:rPr lang="en-US" dirty="0"/>
              <a:t>Refugee Resettlement Services</a:t>
            </a:r>
          </a:p>
          <a:p>
            <a:pPr lvl="1"/>
            <a:r>
              <a:rPr lang="en-US" b="1" dirty="0"/>
              <a:t>Children’s Services</a:t>
            </a:r>
          </a:p>
          <a:p>
            <a:pPr lvl="1"/>
            <a:r>
              <a:rPr lang="en-US" dirty="0"/>
              <a:t>Disaster Relief &amp; Preparedness Services</a:t>
            </a:r>
          </a:p>
          <a:p>
            <a:pPr marL="0">
              <a:buNone/>
            </a:pPr>
            <a:endParaRPr lang="en-US" dirty="0"/>
          </a:p>
          <a:p>
            <a:pPr marL="0">
              <a:buNone/>
            </a:pPr>
            <a:endParaRPr lang="en-US" dirty="0"/>
          </a:p>
        </p:txBody>
      </p:sp>
    </p:spTree>
    <p:extLst>
      <p:ext uri="{BB962C8B-B14F-4D97-AF65-F5344CB8AC3E}">
        <p14:creationId xmlns:p14="http://schemas.microsoft.com/office/powerpoint/2010/main" val="1851016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68EA-7F62-4D44-872A-35474CD6F8A2}"/>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a16="http://schemas.microsoft.com/office/drawing/2014/main" id="{6DB3CAE6-F373-48FE-B3C2-058600FB7853}"/>
              </a:ext>
            </a:extLst>
          </p:cNvPr>
          <p:cNvSpPr>
            <a:spLocks noGrp="1"/>
          </p:cNvSpPr>
          <p:nvPr>
            <p:ph idx="1"/>
          </p:nvPr>
        </p:nvSpPr>
        <p:spPr>
          <a:xfrm>
            <a:off x="838200" y="1737360"/>
            <a:ext cx="10515600" cy="4439603"/>
          </a:xfrm>
        </p:spPr>
        <p:txBody>
          <a:bodyPr>
            <a:normAutofit/>
          </a:bodyPr>
          <a:lstStyle/>
          <a:p>
            <a:r>
              <a:rPr lang="en-US" dirty="0"/>
              <a:t>Completion Rates</a:t>
            </a:r>
          </a:p>
          <a:p>
            <a:endParaRPr lang="en-US" dirty="0"/>
          </a:p>
          <a:p>
            <a:r>
              <a:rPr lang="en-US" dirty="0"/>
              <a:t>Attendees</a:t>
            </a:r>
          </a:p>
          <a:p>
            <a:endParaRPr lang="en-US" dirty="0"/>
          </a:p>
          <a:p>
            <a:r>
              <a:rPr lang="en-US" dirty="0"/>
              <a:t>Considerations</a:t>
            </a:r>
          </a:p>
          <a:p>
            <a:endParaRPr lang="en-US" dirty="0"/>
          </a:p>
          <a:p>
            <a:r>
              <a:rPr lang="en-US" dirty="0"/>
              <a:t>Successes</a:t>
            </a:r>
          </a:p>
          <a:p>
            <a:endParaRPr lang="en-US" dirty="0"/>
          </a:p>
          <a:p>
            <a:pPr lvl="1"/>
            <a:endParaRPr lang="en-US" dirty="0"/>
          </a:p>
        </p:txBody>
      </p:sp>
    </p:spTree>
    <p:extLst>
      <p:ext uri="{BB962C8B-B14F-4D97-AF65-F5344CB8AC3E}">
        <p14:creationId xmlns:p14="http://schemas.microsoft.com/office/powerpoint/2010/main" val="3713262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81852-A5A5-439C-9C9C-D28FE1F25494}"/>
              </a:ext>
            </a:extLst>
          </p:cNvPr>
          <p:cNvSpPr>
            <a:spLocks noGrp="1"/>
          </p:cNvSpPr>
          <p:nvPr>
            <p:ph type="title"/>
          </p:nvPr>
        </p:nvSpPr>
        <p:spPr/>
        <p:txBody>
          <a:bodyPr/>
          <a:lstStyle/>
          <a:p>
            <a:r>
              <a:rPr lang="en-US" dirty="0"/>
              <a:t>Results – considerations</a:t>
            </a:r>
          </a:p>
        </p:txBody>
      </p:sp>
      <p:sp>
        <p:nvSpPr>
          <p:cNvPr id="3" name="Content Placeholder 2">
            <a:extLst>
              <a:ext uri="{FF2B5EF4-FFF2-40B4-BE49-F238E27FC236}">
                <a16:creationId xmlns:a16="http://schemas.microsoft.com/office/drawing/2014/main" id="{A48B6479-BB09-4C67-914F-B3E31A6ED436}"/>
              </a:ext>
            </a:extLst>
          </p:cNvPr>
          <p:cNvSpPr>
            <a:spLocks noGrp="1"/>
          </p:cNvSpPr>
          <p:nvPr>
            <p:ph idx="1"/>
          </p:nvPr>
        </p:nvSpPr>
        <p:spPr>
          <a:xfrm>
            <a:off x="838200" y="1834503"/>
            <a:ext cx="10515600" cy="4351338"/>
          </a:xfrm>
        </p:spPr>
        <p:txBody>
          <a:bodyPr>
            <a:normAutofit/>
          </a:bodyPr>
          <a:lstStyle/>
          <a:p>
            <a:r>
              <a:rPr lang="en-US" dirty="0"/>
              <a:t>Making the certification more appealing</a:t>
            </a:r>
          </a:p>
          <a:p>
            <a:endParaRPr lang="en-US" dirty="0"/>
          </a:p>
          <a:p>
            <a:r>
              <a:rPr lang="en-US" dirty="0"/>
              <a:t>Deacon’s wives</a:t>
            </a:r>
          </a:p>
          <a:p>
            <a:endParaRPr lang="en-US" dirty="0"/>
          </a:p>
          <a:p>
            <a:r>
              <a:rPr lang="en-US" dirty="0"/>
              <a:t>Advertising / marketing / personal invitations</a:t>
            </a:r>
          </a:p>
          <a:p>
            <a:endParaRPr lang="en-US" dirty="0"/>
          </a:p>
          <a:p>
            <a:r>
              <a:rPr lang="en-US" dirty="0"/>
              <a:t>Factor in more vibrantly adult learning styles</a:t>
            </a:r>
          </a:p>
          <a:p>
            <a:endParaRPr lang="en-US" dirty="0"/>
          </a:p>
          <a:p>
            <a:endParaRPr lang="en-US" dirty="0"/>
          </a:p>
        </p:txBody>
      </p:sp>
    </p:spTree>
    <p:extLst>
      <p:ext uri="{BB962C8B-B14F-4D97-AF65-F5344CB8AC3E}">
        <p14:creationId xmlns:p14="http://schemas.microsoft.com/office/powerpoint/2010/main" val="1442174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48F5B-4B47-4712-9AA6-18D06EAA7008}"/>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137481FA-4C54-4143-93BA-1A9E72A75A1D}"/>
              </a:ext>
            </a:extLst>
          </p:cNvPr>
          <p:cNvSpPr>
            <a:spLocks noGrp="1"/>
          </p:cNvSpPr>
          <p:nvPr>
            <p:ph sz="half" idx="1"/>
          </p:nvPr>
        </p:nvSpPr>
        <p:spPr>
          <a:xfrm>
            <a:off x="1110473" y="4807992"/>
            <a:ext cx="4937760" cy="1213704"/>
          </a:xfrm>
        </p:spPr>
        <p:txBody>
          <a:bodyPr>
            <a:normAutofit fontScale="77500" lnSpcReduction="20000"/>
          </a:bodyPr>
          <a:lstStyle/>
          <a:p>
            <a:pPr marL="0" indent="0">
              <a:buNone/>
            </a:pPr>
            <a:r>
              <a:rPr lang="en-US" sz="3000" b="1" dirty="0">
                <a:latin typeface="+mj-lt"/>
              </a:rPr>
              <a:t>Rev. Emmett Hall, JCL</a:t>
            </a:r>
          </a:p>
          <a:p>
            <a:pPr marL="0" indent="0">
              <a:buNone/>
            </a:pPr>
            <a:r>
              <a:rPr lang="en-US" sz="3000" b="1" dirty="0">
                <a:latin typeface="+mj-lt"/>
                <a:hlinkClick r:id="rId2"/>
              </a:rPr>
              <a:t>ehall@cathdal.org</a:t>
            </a:r>
            <a:endParaRPr lang="en-US" sz="3000" b="1" dirty="0">
              <a:latin typeface="+mj-lt"/>
            </a:endParaRPr>
          </a:p>
          <a:p>
            <a:pPr marL="0" indent="0">
              <a:buNone/>
            </a:pPr>
            <a:r>
              <a:rPr lang="en-US" sz="3000" b="1" dirty="0">
                <a:latin typeface="+mj-lt"/>
              </a:rPr>
              <a:t>214-379-2859</a:t>
            </a:r>
          </a:p>
        </p:txBody>
      </p:sp>
      <p:sp>
        <p:nvSpPr>
          <p:cNvPr id="4" name="Content Placeholder 3">
            <a:extLst>
              <a:ext uri="{FF2B5EF4-FFF2-40B4-BE49-F238E27FC236}">
                <a16:creationId xmlns:a16="http://schemas.microsoft.com/office/drawing/2014/main" id="{3CAB9224-752E-41FC-A619-33206F5EADED}"/>
              </a:ext>
            </a:extLst>
          </p:cNvPr>
          <p:cNvSpPr>
            <a:spLocks noGrp="1"/>
          </p:cNvSpPr>
          <p:nvPr>
            <p:ph sz="half" idx="2"/>
          </p:nvPr>
        </p:nvSpPr>
        <p:spPr>
          <a:xfrm>
            <a:off x="6354398" y="4832810"/>
            <a:ext cx="4937760" cy="1556401"/>
          </a:xfrm>
        </p:spPr>
        <p:txBody>
          <a:bodyPr>
            <a:normAutofit fontScale="77500" lnSpcReduction="20000"/>
          </a:bodyPr>
          <a:lstStyle/>
          <a:p>
            <a:pPr marL="0" indent="0">
              <a:buNone/>
            </a:pPr>
            <a:r>
              <a:rPr lang="en-US" sz="3000" b="1" dirty="0">
                <a:latin typeface="+mj-lt"/>
              </a:rPr>
              <a:t>Lacy de la Garza, </a:t>
            </a:r>
            <a:r>
              <a:rPr lang="en-US" sz="3000" b="1" dirty="0" err="1">
                <a:latin typeface="+mj-lt"/>
              </a:rPr>
              <a:t>M.Psy</a:t>
            </a:r>
            <a:endParaRPr lang="en-US" sz="3000" b="1" dirty="0">
              <a:latin typeface="+mj-lt"/>
            </a:endParaRPr>
          </a:p>
          <a:p>
            <a:pPr marL="0" indent="0">
              <a:buNone/>
            </a:pPr>
            <a:r>
              <a:rPr lang="en-US" sz="3000" b="1" dirty="0">
                <a:latin typeface="+mj-lt"/>
                <a:hlinkClick r:id="rId3"/>
              </a:rPr>
              <a:t>ldelagarza@ccdallas.org</a:t>
            </a:r>
            <a:endParaRPr lang="en-US" sz="3000" b="1" dirty="0">
              <a:latin typeface="+mj-lt"/>
            </a:endParaRPr>
          </a:p>
          <a:p>
            <a:pPr marL="0" indent="0">
              <a:buNone/>
            </a:pPr>
            <a:r>
              <a:rPr lang="en-US" sz="3000" b="1" dirty="0">
                <a:latin typeface="+mj-lt"/>
              </a:rPr>
              <a:t>469-801-8134</a:t>
            </a:r>
          </a:p>
        </p:txBody>
      </p:sp>
      <p:pic>
        <p:nvPicPr>
          <p:cNvPr id="6" name="Picture 5" descr="A picture containing person, wall, indoor, posing&#10;&#10;Description automatically generated">
            <a:extLst>
              <a:ext uri="{FF2B5EF4-FFF2-40B4-BE49-F238E27FC236}">
                <a16:creationId xmlns:a16="http://schemas.microsoft.com/office/drawing/2014/main" id="{F34E18C1-40E3-44AB-BBC5-11B2E80E7FD9}"/>
              </a:ext>
            </a:extLst>
          </p:cNvPr>
          <p:cNvPicPr>
            <a:picLocks noChangeAspect="1"/>
          </p:cNvPicPr>
          <p:nvPr/>
        </p:nvPicPr>
        <p:blipFill rotWithShape="1">
          <a:blip r:embed="rId4">
            <a:extLst>
              <a:ext uri="{28A0092B-C50C-407E-A947-70E740481C1C}">
                <a14:useLocalDpi xmlns:a14="http://schemas.microsoft.com/office/drawing/2010/main" val="0"/>
              </a:ext>
            </a:extLst>
          </a:blip>
          <a:srcRect l="10085" r="15211"/>
          <a:stretch/>
        </p:blipFill>
        <p:spPr>
          <a:xfrm>
            <a:off x="6503158" y="1876105"/>
            <a:ext cx="2169995" cy="2824935"/>
          </a:xfrm>
          <a:prstGeom prst="rect">
            <a:avLst/>
          </a:prstGeom>
        </p:spPr>
      </p:pic>
      <p:pic>
        <p:nvPicPr>
          <p:cNvPr id="8" name="Picture 7" descr="A person wearing glasses&#10;&#10;Description automatically generated with low confidence">
            <a:extLst>
              <a:ext uri="{FF2B5EF4-FFF2-40B4-BE49-F238E27FC236}">
                <a16:creationId xmlns:a16="http://schemas.microsoft.com/office/drawing/2014/main" id="{FE3C77D2-4D11-4960-82F7-D55DD3B982FD}"/>
              </a:ext>
            </a:extLst>
          </p:cNvPr>
          <p:cNvPicPr>
            <a:picLocks noChangeAspect="1"/>
          </p:cNvPicPr>
          <p:nvPr/>
        </p:nvPicPr>
        <p:blipFill rotWithShape="1">
          <a:blip r:embed="rId5">
            <a:extLst>
              <a:ext uri="{28A0092B-C50C-407E-A947-70E740481C1C}">
                <a14:useLocalDpi xmlns:a14="http://schemas.microsoft.com/office/drawing/2010/main" val="0"/>
              </a:ext>
            </a:extLst>
          </a:blip>
          <a:srcRect l="4216"/>
          <a:stretch/>
        </p:blipFill>
        <p:spPr>
          <a:xfrm>
            <a:off x="1162791" y="1869129"/>
            <a:ext cx="2169995" cy="2831911"/>
          </a:xfrm>
          <a:prstGeom prst="rect">
            <a:avLst/>
          </a:prstGeom>
        </p:spPr>
      </p:pic>
    </p:spTree>
    <p:extLst>
      <p:ext uri="{BB962C8B-B14F-4D97-AF65-F5344CB8AC3E}">
        <p14:creationId xmlns:p14="http://schemas.microsoft.com/office/powerpoint/2010/main" val="3860106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81852-A5A5-439C-9C9C-D28FE1F25494}"/>
              </a:ext>
            </a:extLst>
          </p:cNvPr>
          <p:cNvSpPr>
            <a:spLocks noGrp="1"/>
          </p:cNvSpPr>
          <p:nvPr>
            <p:ph type="title"/>
          </p:nvPr>
        </p:nvSpPr>
        <p:spPr/>
        <p:txBody>
          <a:bodyPr/>
          <a:lstStyle/>
          <a:p>
            <a:r>
              <a:rPr lang="en-US" dirty="0"/>
              <a:t>Results – successes</a:t>
            </a:r>
          </a:p>
        </p:txBody>
      </p:sp>
      <p:sp>
        <p:nvSpPr>
          <p:cNvPr id="3" name="Content Placeholder 2">
            <a:extLst>
              <a:ext uri="{FF2B5EF4-FFF2-40B4-BE49-F238E27FC236}">
                <a16:creationId xmlns:a16="http://schemas.microsoft.com/office/drawing/2014/main" id="{A48B6479-BB09-4C67-914F-B3E31A6ED436}"/>
              </a:ext>
            </a:extLst>
          </p:cNvPr>
          <p:cNvSpPr>
            <a:spLocks noGrp="1"/>
          </p:cNvSpPr>
          <p:nvPr>
            <p:ph idx="1"/>
          </p:nvPr>
        </p:nvSpPr>
        <p:spPr>
          <a:xfrm>
            <a:off x="838200" y="1834503"/>
            <a:ext cx="10515600" cy="4351338"/>
          </a:xfrm>
        </p:spPr>
        <p:txBody>
          <a:bodyPr>
            <a:normAutofit/>
          </a:bodyPr>
          <a:lstStyle/>
          <a:p>
            <a:r>
              <a:rPr lang="en-US" dirty="0"/>
              <a:t>More common understanding of CCD programs</a:t>
            </a:r>
          </a:p>
          <a:p>
            <a:endParaRPr lang="en-US" dirty="0"/>
          </a:p>
          <a:p>
            <a:r>
              <a:rPr lang="en-US" dirty="0"/>
              <a:t>Deeper relationship for mutual benefit of parish &amp; CCD</a:t>
            </a:r>
          </a:p>
          <a:p>
            <a:endParaRPr lang="en-US" dirty="0"/>
          </a:p>
          <a:p>
            <a:r>
              <a:rPr lang="en-US" dirty="0"/>
              <a:t>Deacons fulfilling CEU requirement</a:t>
            </a:r>
          </a:p>
          <a:p>
            <a:endParaRPr lang="en-US" dirty="0"/>
          </a:p>
          <a:p>
            <a:r>
              <a:rPr lang="en-US" dirty="0"/>
              <a:t>Stronger foundation for future growth</a:t>
            </a:r>
          </a:p>
        </p:txBody>
      </p:sp>
    </p:spTree>
    <p:extLst>
      <p:ext uri="{BB962C8B-B14F-4D97-AF65-F5344CB8AC3E}">
        <p14:creationId xmlns:p14="http://schemas.microsoft.com/office/powerpoint/2010/main" val="4104209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27915-53E5-4DAD-8A09-7944B0D5B6E7}"/>
              </a:ext>
            </a:extLst>
          </p:cNvPr>
          <p:cNvSpPr>
            <a:spLocks noGrp="1"/>
          </p:cNvSpPr>
          <p:nvPr>
            <p:ph type="title"/>
          </p:nvPr>
        </p:nvSpPr>
        <p:spPr/>
        <p:txBody>
          <a:bodyPr/>
          <a:lstStyle/>
          <a:p>
            <a:r>
              <a:rPr lang="en-US" dirty="0"/>
              <a:t>Results – pitfalls to avoid</a:t>
            </a:r>
          </a:p>
        </p:txBody>
      </p:sp>
      <p:sp>
        <p:nvSpPr>
          <p:cNvPr id="3" name="Content Placeholder 2">
            <a:extLst>
              <a:ext uri="{FF2B5EF4-FFF2-40B4-BE49-F238E27FC236}">
                <a16:creationId xmlns:a16="http://schemas.microsoft.com/office/drawing/2014/main" id="{C95603E4-E080-42B1-92FA-050A8A113B7A}"/>
              </a:ext>
            </a:extLst>
          </p:cNvPr>
          <p:cNvSpPr>
            <a:spLocks noGrp="1"/>
          </p:cNvSpPr>
          <p:nvPr>
            <p:ph idx="1"/>
          </p:nvPr>
        </p:nvSpPr>
        <p:spPr/>
        <p:txBody>
          <a:bodyPr>
            <a:normAutofit/>
          </a:bodyPr>
          <a:lstStyle/>
          <a:p>
            <a:r>
              <a:rPr lang="en-US" dirty="0"/>
              <a:t>Variations of deacon involvement</a:t>
            </a:r>
          </a:p>
          <a:p>
            <a:endParaRPr lang="en-US" dirty="0"/>
          </a:p>
          <a:p>
            <a:r>
              <a:rPr lang="en-US" dirty="0"/>
              <a:t>Geographical disparity</a:t>
            </a:r>
          </a:p>
          <a:p>
            <a:endParaRPr lang="en-US" dirty="0"/>
          </a:p>
          <a:p>
            <a:r>
              <a:rPr lang="en-US" dirty="0"/>
              <a:t>Reducing redundant parish and social ministries</a:t>
            </a:r>
          </a:p>
          <a:p>
            <a:pPr lvl="1"/>
            <a:endParaRPr lang="en-US" dirty="0"/>
          </a:p>
          <a:p>
            <a:endParaRPr lang="en-US" dirty="0"/>
          </a:p>
          <a:p>
            <a:pPr lvl="1"/>
            <a:endParaRPr lang="en-US" dirty="0"/>
          </a:p>
          <a:p>
            <a:endParaRPr lang="en-US" dirty="0"/>
          </a:p>
          <a:p>
            <a:pPr lvl="1"/>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101084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4BCF6-E779-4F24-A7C3-6D653A13FFBE}"/>
              </a:ext>
            </a:extLst>
          </p:cNvPr>
          <p:cNvSpPr>
            <a:spLocks noGrp="1"/>
          </p:cNvSpPr>
          <p:nvPr>
            <p:ph type="title" idx="4294967295"/>
          </p:nvPr>
        </p:nvSpPr>
        <p:spPr>
          <a:xfrm>
            <a:off x="1737426" y="1979613"/>
            <a:ext cx="10058400" cy="1449387"/>
          </a:xfrm>
        </p:spPr>
        <p:txBody>
          <a:bodyPr/>
          <a:lstStyle/>
          <a:p>
            <a:r>
              <a:rPr lang="en-US" dirty="0"/>
              <a:t>Questions?</a:t>
            </a:r>
          </a:p>
        </p:txBody>
      </p:sp>
    </p:spTree>
    <p:extLst>
      <p:ext uri="{BB962C8B-B14F-4D97-AF65-F5344CB8AC3E}">
        <p14:creationId xmlns:p14="http://schemas.microsoft.com/office/powerpoint/2010/main" val="3119132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48F5B-4B47-4712-9AA6-18D06EAA7008}"/>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137481FA-4C54-4143-93BA-1A9E72A75A1D}"/>
              </a:ext>
            </a:extLst>
          </p:cNvPr>
          <p:cNvSpPr>
            <a:spLocks noGrp="1"/>
          </p:cNvSpPr>
          <p:nvPr>
            <p:ph sz="half" idx="1"/>
          </p:nvPr>
        </p:nvSpPr>
        <p:spPr>
          <a:xfrm>
            <a:off x="1110473" y="4807992"/>
            <a:ext cx="4937760" cy="1213704"/>
          </a:xfrm>
        </p:spPr>
        <p:txBody>
          <a:bodyPr>
            <a:normAutofit fontScale="77500" lnSpcReduction="20000"/>
          </a:bodyPr>
          <a:lstStyle/>
          <a:p>
            <a:pPr marL="0" indent="0">
              <a:buNone/>
            </a:pPr>
            <a:r>
              <a:rPr lang="en-US" sz="3000" b="1" dirty="0">
                <a:latin typeface="+mj-lt"/>
              </a:rPr>
              <a:t>Rev. Emmett Hall, JCL</a:t>
            </a:r>
          </a:p>
          <a:p>
            <a:pPr marL="0" indent="0">
              <a:buNone/>
            </a:pPr>
            <a:r>
              <a:rPr lang="en-US" sz="3000" b="1" dirty="0">
                <a:latin typeface="+mj-lt"/>
                <a:hlinkClick r:id="rId2"/>
              </a:rPr>
              <a:t>ehall@cathdal.org</a:t>
            </a:r>
            <a:endParaRPr lang="en-US" sz="3000" b="1" dirty="0">
              <a:latin typeface="+mj-lt"/>
            </a:endParaRPr>
          </a:p>
          <a:p>
            <a:pPr marL="0" indent="0">
              <a:buNone/>
            </a:pPr>
            <a:r>
              <a:rPr lang="en-US" sz="3000" b="1" dirty="0">
                <a:latin typeface="+mj-lt"/>
              </a:rPr>
              <a:t>214-379-2859</a:t>
            </a:r>
          </a:p>
        </p:txBody>
      </p:sp>
      <p:sp>
        <p:nvSpPr>
          <p:cNvPr id="4" name="Content Placeholder 3">
            <a:extLst>
              <a:ext uri="{FF2B5EF4-FFF2-40B4-BE49-F238E27FC236}">
                <a16:creationId xmlns:a16="http://schemas.microsoft.com/office/drawing/2014/main" id="{3CAB9224-752E-41FC-A619-33206F5EADED}"/>
              </a:ext>
            </a:extLst>
          </p:cNvPr>
          <p:cNvSpPr>
            <a:spLocks noGrp="1"/>
          </p:cNvSpPr>
          <p:nvPr>
            <p:ph sz="half" idx="2"/>
          </p:nvPr>
        </p:nvSpPr>
        <p:spPr>
          <a:xfrm>
            <a:off x="6354398" y="4832810"/>
            <a:ext cx="4937760" cy="1556401"/>
          </a:xfrm>
        </p:spPr>
        <p:txBody>
          <a:bodyPr>
            <a:normAutofit fontScale="77500" lnSpcReduction="20000"/>
          </a:bodyPr>
          <a:lstStyle/>
          <a:p>
            <a:pPr marL="0" indent="0">
              <a:buNone/>
            </a:pPr>
            <a:r>
              <a:rPr lang="en-US" sz="3000" b="1" dirty="0">
                <a:latin typeface="+mj-lt"/>
              </a:rPr>
              <a:t>Lacy de la Garza, </a:t>
            </a:r>
            <a:r>
              <a:rPr lang="en-US" sz="3000" b="1" dirty="0" err="1">
                <a:latin typeface="+mj-lt"/>
              </a:rPr>
              <a:t>M.Psy</a:t>
            </a:r>
            <a:endParaRPr lang="en-US" sz="3000" b="1" dirty="0">
              <a:latin typeface="+mj-lt"/>
            </a:endParaRPr>
          </a:p>
          <a:p>
            <a:pPr marL="0" indent="0">
              <a:buNone/>
            </a:pPr>
            <a:r>
              <a:rPr lang="en-US" sz="3000" b="1" dirty="0">
                <a:latin typeface="+mj-lt"/>
                <a:hlinkClick r:id="rId3"/>
              </a:rPr>
              <a:t>ldelagarza@ccdallas.org</a:t>
            </a:r>
            <a:endParaRPr lang="en-US" sz="3000" b="1" dirty="0">
              <a:latin typeface="+mj-lt"/>
            </a:endParaRPr>
          </a:p>
          <a:p>
            <a:pPr marL="0" indent="0">
              <a:buNone/>
            </a:pPr>
            <a:r>
              <a:rPr lang="en-US" sz="3000" b="1" dirty="0">
                <a:latin typeface="+mj-lt"/>
              </a:rPr>
              <a:t>469-801-8134</a:t>
            </a:r>
          </a:p>
        </p:txBody>
      </p:sp>
      <p:pic>
        <p:nvPicPr>
          <p:cNvPr id="6" name="Picture 5" descr="A picture containing person, wall, indoor, posing&#10;&#10;Description automatically generated">
            <a:extLst>
              <a:ext uri="{FF2B5EF4-FFF2-40B4-BE49-F238E27FC236}">
                <a16:creationId xmlns:a16="http://schemas.microsoft.com/office/drawing/2014/main" id="{F34E18C1-40E3-44AB-BBC5-11B2E80E7FD9}"/>
              </a:ext>
            </a:extLst>
          </p:cNvPr>
          <p:cNvPicPr>
            <a:picLocks noChangeAspect="1"/>
          </p:cNvPicPr>
          <p:nvPr/>
        </p:nvPicPr>
        <p:blipFill rotWithShape="1">
          <a:blip r:embed="rId4">
            <a:extLst>
              <a:ext uri="{28A0092B-C50C-407E-A947-70E740481C1C}">
                <a14:useLocalDpi xmlns:a14="http://schemas.microsoft.com/office/drawing/2010/main" val="0"/>
              </a:ext>
            </a:extLst>
          </a:blip>
          <a:srcRect l="10085" r="15211"/>
          <a:stretch/>
        </p:blipFill>
        <p:spPr>
          <a:xfrm>
            <a:off x="6503158" y="1876105"/>
            <a:ext cx="2169995" cy="2824935"/>
          </a:xfrm>
          <a:prstGeom prst="rect">
            <a:avLst/>
          </a:prstGeom>
        </p:spPr>
      </p:pic>
      <p:pic>
        <p:nvPicPr>
          <p:cNvPr id="8" name="Picture 7" descr="A person wearing glasses&#10;&#10;Description automatically generated with low confidence">
            <a:extLst>
              <a:ext uri="{FF2B5EF4-FFF2-40B4-BE49-F238E27FC236}">
                <a16:creationId xmlns:a16="http://schemas.microsoft.com/office/drawing/2014/main" id="{FE3C77D2-4D11-4960-82F7-D55DD3B982FD}"/>
              </a:ext>
            </a:extLst>
          </p:cNvPr>
          <p:cNvPicPr>
            <a:picLocks noChangeAspect="1"/>
          </p:cNvPicPr>
          <p:nvPr/>
        </p:nvPicPr>
        <p:blipFill rotWithShape="1">
          <a:blip r:embed="rId5">
            <a:extLst>
              <a:ext uri="{28A0092B-C50C-407E-A947-70E740481C1C}">
                <a14:useLocalDpi xmlns:a14="http://schemas.microsoft.com/office/drawing/2010/main" val="0"/>
              </a:ext>
            </a:extLst>
          </a:blip>
          <a:srcRect l="4216"/>
          <a:stretch/>
        </p:blipFill>
        <p:spPr>
          <a:xfrm>
            <a:off x="1162791" y="1869129"/>
            <a:ext cx="2169995" cy="2831911"/>
          </a:xfrm>
          <a:prstGeom prst="rect">
            <a:avLst/>
          </a:prstGeom>
        </p:spPr>
      </p:pic>
    </p:spTree>
    <p:extLst>
      <p:ext uri="{BB962C8B-B14F-4D97-AF65-F5344CB8AC3E}">
        <p14:creationId xmlns:p14="http://schemas.microsoft.com/office/powerpoint/2010/main" val="216405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1498C-B60D-4805-B960-A25B3F8A2A46}"/>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64A4173C-EC41-4A3C-B609-538FC7D50466}"/>
              </a:ext>
            </a:extLst>
          </p:cNvPr>
          <p:cNvSpPr>
            <a:spLocks noGrp="1"/>
          </p:cNvSpPr>
          <p:nvPr>
            <p:ph idx="1"/>
          </p:nvPr>
        </p:nvSpPr>
        <p:spPr>
          <a:xfrm>
            <a:off x="838200" y="1837189"/>
            <a:ext cx="10515600" cy="4339773"/>
          </a:xfrm>
        </p:spPr>
        <p:txBody>
          <a:bodyPr>
            <a:normAutofit/>
          </a:bodyPr>
          <a:lstStyle/>
          <a:p>
            <a:r>
              <a:rPr lang="en-US" sz="2400" dirty="0"/>
              <a:t>Understanding the Diaconate </a:t>
            </a:r>
          </a:p>
          <a:p>
            <a:r>
              <a:rPr lang="en-US" sz="2400" dirty="0"/>
              <a:t>Why Deacons? </a:t>
            </a:r>
          </a:p>
          <a:p>
            <a:r>
              <a:rPr lang="en-US" sz="2400" dirty="0"/>
              <a:t>Natural pairing of Diaconate and CCD </a:t>
            </a:r>
          </a:p>
          <a:p>
            <a:r>
              <a:rPr lang="en-US" sz="2400" dirty="0"/>
              <a:t>Case Study: Dallas </a:t>
            </a:r>
          </a:p>
          <a:p>
            <a:pPr lvl="1"/>
            <a:r>
              <a:rPr lang="en-US" dirty="0"/>
              <a:t>Overview of Dallas Diaconate</a:t>
            </a:r>
          </a:p>
          <a:p>
            <a:pPr lvl="1"/>
            <a:r>
              <a:rPr lang="en-US" dirty="0"/>
              <a:t>Necessity of CEUs</a:t>
            </a:r>
          </a:p>
          <a:p>
            <a:pPr lvl="1"/>
            <a:r>
              <a:rPr lang="en-US" dirty="0"/>
              <a:t>Advent of our program</a:t>
            </a:r>
          </a:p>
          <a:p>
            <a:r>
              <a:rPr lang="en-US" sz="2400" dirty="0"/>
              <a:t>Questions </a:t>
            </a:r>
          </a:p>
          <a:p>
            <a:endParaRPr lang="en-US" sz="2400" dirty="0"/>
          </a:p>
        </p:txBody>
      </p:sp>
    </p:spTree>
    <p:extLst>
      <p:ext uri="{BB962C8B-B14F-4D97-AF65-F5344CB8AC3E}">
        <p14:creationId xmlns:p14="http://schemas.microsoft.com/office/powerpoint/2010/main" val="2570900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47AA-3ECE-4671-BDA5-C47A6748D96E}"/>
              </a:ext>
            </a:extLst>
          </p:cNvPr>
          <p:cNvSpPr>
            <a:spLocks noGrp="1"/>
          </p:cNvSpPr>
          <p:nvPr>
            <p:ph type="title"/>
          </p:nvPr>
        </p:nvSpPr>
        <p:spPr/>
        <p:txBody>
          <a:bodyPr/>
          <a:lstStyle/>
          <a:p>
            <a:r>
              <a:rPr lang="en-US" dirty="0"/>
              <a:t>Diaconate - Definitions</a:t>
            </a:r>
          </a:p>
        </p:txBody>
      </p:sp>
      <p:sp>
        <p:nvSpPr>
          <p:cNvPr id="3" name="Content Placeholder 2">
            <a:extLst>
              <a:ext uri="{FF2B5EF4-FFF2-40B4-BE49-F238E27FC236}">
                <a16:creationId xmlns:a16="http://schemas.microsoft.com/office/drawing/2014/main" id="{F8E63688-4BC0-4E4B-B487-4C220300FED4}"/>
              </a:ext>
            </a:extLst>
          </p:cNvPr>
          <p:cNvSpPr>
            <a:spLocks noGrp="1"/>
          </p:cNvSpPr>
          <p:nvPr>
            <p:ph idx="1"/>
          </p:nvPr>
        </p:nvSpPr>
        <p:spPr/>
        <p:txBody>
          <a:bodyPr/>
          <a:lstStyle/>
          <a:p>
            <a:r>
              <a:rPr lang="en-US" dirty="0"/>
              <a:t>At a lower level of the hierarchy are deacons, upon whom hands are imposed "not unto the priesthood, but unto a ministry of </a:t>
            </a:r>
            <a:r>
              <a:rPr lang="en-US" dirty="0" err="1"/>
              <a:t>service."For</a:t>
            </a:r>
            <a:r>
              <a:rPr lang="en-US" dirty="0"/>
              <a:t> strengthened by sacramental grace, in communion with the bishop and his group of priests they serve in the diaconate of the liturgy, of the word, and of charity to the people of God. It is the duty of the deacon, according as it shall have been assigned to him by competent authority, to administer baptism solemnly, to be custodian and dispenser of the Eucharist, to assist at and bless marriages in the name of the Church, to bring Viaticum to the dying, to read the Sacred Scripture to the faithful, to instruct and exhort the people, to preside over the worship and prayer of the faithful, to administer sacramentals, to officiate at funeral and burial services. Dedicated to duties of charity and of administration, let deacons be mindful of the admonition of Blessed Polycarp: "Be merciful, diligent, walking according to the truth of the Lord, who became the servant of all.”</a:t>
            </a:r>
          </a:p>
          <a:p>
            <a:r>
              <a:rPr lang="en-US" i="1" dirty="0"/>
              <a:t>― Lumen Gentium</a:t>
            </a:r>
            <a:r>
              <a:rPr lang="en-US" dirty="0"/>
              <a:t> n. 29</a:t>
            </a:r>
          </a:p>
        </p:txBody>
      </p:sp>
    </p:spTree>
    <p:extLst>
      <p:ext uri="{BB962C8B-B14F-4D97-AF65-F5344CB8AC3E}">
        <p14:creationId xmlns:p14="http://schemas.microsoft.com/office/powerpoint/2010/main" val="1031836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47AA-3ECE-4671-BDA5-C47A6748D96E}"/>
              </a:ext>
            </a:extLst>
          </p:cNvPr>
          <p:cNvSpPr>
            <a:spLocks noGrp="1"/>
          </p:cNvSpPr>
          <p:nvPr>
            <p:ph type="title"/>
          </p:nvPr>
        </p:nvSpPr>
        <p:spPr/>
        <p:txBody>
          <a:bodyPr/>
          <a:lstStyle/>
          <a:p>
            <a:r>
              <a:rPr lang="en-US" dirty="0"/>
              <a:t>Diaconate - Definitions</a:t>
            </a:r>
          </a:p>
        </p:txBody>
      </p:sp>
      <p:sp>
        <p:nvSpPr>
          <p:cNvPr id="3" name="Content Placeholder 2">
            <a:extLst>
              <a:ext uri="{FF2B5EF4-FFF2-40B4-BE49-F238E27FC236}">
                <a16:creationId xmlns:a16="http://schemas.microsoft.com/office/drawing/2014/main" id="{F8E63688-4BC0-4E4B-B487-4C220300FED4}"/>
              </a:ext>
            </a:extLst>
          </p:cNvPr>
          <p:cNvSpPr>
            <a:spLocks noGrp="1"/>
          </p:cNvSpPr>
          <p:nvPr>
            <p:ph idx="1"/>
          </p:nvPr>
        </p:nvSpPr>
        <p:spPr/>
        <p:txBody>
          <a:bodyPr/>
          <a:lstStyle/>
          <a:p>
            <a:r>
              <a:rPr lang="en-US" dirty="0"/>
              <a:t>For there are men who actually carry out the functions of the deacon's office, either preaching the word of God as catechists, or presiding over scattered Christian communities in the name of the pastor and the bishop, or practicing charity in social or relief work. It is only right to strengthen them by the imposition of hands which has come down from the Apostles, and to bind them more closely to the altar, that they may carry out their ministry more effectively because of the sacramental grace of the diaconate. </a:t>
            </a:r>
          </a:p>
          <a:p>
            <a:r>
              <a:rPr lang="en-US" i="1" dirty="0"/>
              <a:t>― Ad </a:t>
            </a:r>
            <a:r>
              <a:rPr lang="en-US" i="1" dirty="0" err="1"/>
              <a:t>Gentes</a:t>
            </a:r>
            <a:r>
              <a:rPr lang="en-US" dirty="0"/>
              <a:t> n. 16</a:t>
            </a:r>
          </a:p>
        </p:txBody>
      </p:sp>
    </p:spTree>
    <p:extLst>
      <p:ext uri="{BB962C8B-B14F-4D97-AF65-F5344CB8AC3E}">
        <p14:creationId xmlns:p14="http://schemas.microsoft.com/office/powerpoint/2010/main" val="3885555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47AA-3ECE-4671-BDA5-C47A6748D96E}"/>
              </a:ext>
            </a:extLst>
          </p:cNvPr>
          <p:cNvSpPr>
            <a:spLocks noGrp="1"/>
          </p:cNvSpPr>
          <p:nvPr>
            <p:ph type="title"/>
          </p:nvPr>
        </p:nvSpPr>
        <p:spPr/>
        <p:txBody>
          <a:bodyPr/>
          <a:lstStyle/>
          <a:p>
            <a:r>
              <a:rPr lang="en-US" dirty="0"/>
              <a:t>Diaconate - Definitions</a:t>
            </a:r>
          </a:p>
        </p:txBody>
      </p:sp>
      <p:sp>
        <p:nvSpPr>
          <p:cNvPr id="3" name="Content Placeholder 2">
            <a:extLst>
              <a:ext uri="{FF2B5EF4-FFF2-40B4-BE49-F238E27FC236}">
                <a16:creationId xmlns:a16="http://schemas.microsoft.com/office/drawing/2014/main" id="{F8E63688-4BC0-4E4B-B487-4C220300FED4}"/>
              </a:ext>
            </a:extLst>
          </p:cNvPr>
          <p:cNvSpPr>
            <a:spLocks noGrp="1"/>
          </p:cNvSpPr>
          <p:nvPr>
            <p:ph idx="1"/>
          </p:nvPr>
        </p:nvSpPr>
        <p:spPr/>
        <p:txBody>
          <a:bodyPr/>
          <a:lstStyle/>
          <a:p>
            <a:r>
              <a:rPr lang="en-US" dirty="0"/>
              <a:t>Deacons share in Christ's mission and grace in a special way. The sacrament of Holy Orders marks them with an imprint ("character") which cannot be removed and which configures them to Christ, who made himself the "deacon" or servant of all. Among other tasks, it is the task of deacons to assist the bishop and priests in the celebration of the divine mysteries, above all the Eucharist, in the distribution of Holy Communion, in assisting at and blessing marriages, in the proclamation of the Gospel and preaching, in presiding over funerals, and in dedicating themselves to the various ministries of charity. </a:t>
            </a:r>
          </a:p>
          <a:p>
            <a:r>
              <a:rPr lang="en-US" i="1" dirty="0"/>
              <a:t>― Catechism of the Catholic Church</a:t>
            </a:r>
            <a:r>
              <a:rPr lang="en-US" dirty="0"/>
              <a:t> n. 1570</a:t>
            </a:r>
          </a:p>
        </p:txBody>
      </p:sp>
    </p:spTree>
    <p:extLst>
      <p:ext uri="{BB962C8B-B14F-4D97-AF65-F5344CB8AC3E}">
        <p14:creationId xmlns:p14="http://schemas.microsoft.com/office/powerpoint/2010/main" val="3275844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47AA-3ECE-4671-BDA5-C47A6748D96E}"/>
              </a:ext>
            </a:extLst>
          </p:cNvPr>
          <p:cNvSpPr>
            <a:spLocks noGrp="1"/>
          </p:cNvSpPr>
          <p:nvPr>
            <p:ph type="title"/>
          </p:nvPr>
        </p:nvSpPr>
        <p:spPr/>
        <p:txBody>
          <a:bodyPr/>
          <a:lstStyle/>
          <a:p>
            <a:r>
              <a:rPr lang="en-US" dirty="0"/>
              <a:t>Diaconate - Definitions</a:t>
            </a:r>
          </a:p>
        </p:txBody>
      </p:sp>
      <p:sp>
        <p:nvSpPr>
          <p:cNvPr id="3" name="Content Placeholder 2">
            <a:extLst>
              <a:ext uri="{FF2B5EF4-FFF2-40B4-BE49-F238E27FC236}">
                <a16:creationId xmlns:a16="http://schemas.microsoft.com/office/drawing/2014/main" id="{F8E63688-4BC0-4E4B-B487-4C220300FED4}"/>
              </a:ext>
            </a:extLst>
          </p:cNvPr>
          <p:cNvSpPr>
            <a:spLocks noGrp="1"/>
          </p:cNvSpPr>
          <p:nvPr>
            <p:ph idx="1"/>
          </p:nvPr>
        </p:nvSpPr>
        <p:spPr/>
        <p:txBody>
          <a:bodyPr/>
          <a:lstStyle/>
          <a:p>
            <a:r>
              <a:rPr lang="en-US" dirty="0"/>
              <a:t>By divine institution, some of the Christian faithful are marked with an indelible character and constituted as sacred ministers by the sacrament of holy orders. They are thus consecrated and deputed so that, each according to his own grade, they may serve the People of God by a new and specific title. </a:t>
            </a:r>
          </a:p>
          <a:p>
            <a:r>
              <a:rPr lang="en-US" i="1" dirty="0"/>
              <a:t>― Code of Canon Law</a:t>
            </a:r>
            <a:r>
              <a:rPr lang="en-US" dirty="0"/>
              <a:t>, can. 1008</a:t>
            </a:r>
          </a:p>
          <a:p>
            <a:endParaRPr lang="en-US" dirty="0"/>
          </a:p>
          <a:p>
            <a:r>
              <a:rPr lang="en-US" dirty="0"/>
              <a:t>Those who are constituted in the order of the episcopate or the presbyterate receive the mission and capacity to act in the person of Christ the Head, whereas deacons are empowered to serve the People of God in the ministries of the liturgy, the word and charity. </a:t>
            </a:r>
          </a:p>
          <a:p>
            <a:r>
              <a:rPr lang="en-US" i="1" dirty="0"/>
              <a:t>― Code of Canon Law</a:t>
            </a:r>
            <a:r>
              <a:rPr lang="en-US" dirty="0"/>
              <a:t>, can. 1009 §3</a:t>
            </a:r>
          </a:p>
        </p:txBody>
      </p:sp>
    </p:spTree>
    <p:extLst>
      <p:ext uri="{BB962C8B-B14F-4D97-AF65-F5344CB8AC3E}">
        <p14:creationId xmlns:p14="http://schemas.microsoft.com/office/powerpoint/2010/main" val="389152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47AA-3ECE-4671-BDA5-C47A6748D96E}"/>
              </a:ext>
            </a:extLst>
          </p:cNvPr>
          <p:cNvSpPr>
            <a:spLocks noGrp="1"/>
          </p:cNvSpPr>
          <p:nvPr>
            <p:ph type="title"/>
          </p:nvPr>
        </p:nvSpPr>
        <p:spPr/>
        <p:txBody>
          <a:bodyPr/>
          <a:lstStyle/>
          <a:p>
            <a:r>
              <a:rPr lang="en-US" dirty="0"/>
              <a:t>Diaconate - </a:t>
            </a:r>
            <a:r>
              <a:rPr lang="en-US" i="1" dirty="0"/>
              <a:t>Diakonia</a:t>
            </a:r>
          </a:p>
        </p:txBody>
      </p:sp>
      <p:sp>
        <p:nvSpPr>
          <p:cNvPr id="3" name="Content Placeholder 2">
            <a:extLst>
              <a:ext uri="{FF2B5EF4-FFF2-40B4-BE49-F238E27FC236}">
                <a16:creationId xmlns:a16="http://schemas.microsoft.com/office/drawing/2014/main" id="{F8E63688-4BC0-4E4B-B487-4C220300FED4}"/>
              </a:ext>
            </a:extLst>
          </p:cNvPr>
          <p:cNvSpPr>
            <a:spLocks noGrp="1"/>
          </p:cNvSpPr>
          <p:nvPr>
            <p:ph idx="1"/>
          </p:nvPr>
        </p:nvSpPr>
        <p:spPr/>
        <p:txBody>
          <a:bodyPr/>
          <a:lstStyle/>
          <a:p>
            <a:r>
              <a:rPr lang="en-US" dirty="0"/>
              <a:t>Modern Understanding: </a:t>
            </a:r>
            <a:r>
              <a:rPr lang="en-US" i="1" dirty="0"/>
              <a:t>diakonia</a:t>
            </a:r>
            <a:r>
              <a:rPr lang="en-US" dirty="0"/>
              <a:t> as lowly or humble service</a:t>
            </a:r>
          </a:p>
          <a:p>
            <a:r>
              <a:rPr lang="en-US" dirty="0"/>
              <a:t>Ancient Usages:</a:t>
            </a:r>
          </a:p>
          <a:p>
            <a:pPr lvl="1"/>
            <a:r>
              <a:rPr lang="en-US" dirty="0"/>
              <a:t>Service at sacrificial meals</a:t>
            </a:r>
          </a:p>
          <a:p>
            <a:pPr lvl="1"/>
            <a:r>
              <a:rPr lang="en-US" dirty="0"/>
              <a:t>High-ranking servant: personal attendant of a nobleman</a:t>
            </a:r>
          </a:p>
          <a:p>
            <a:pPr lvl="1"/>
            <a:r>
              <a:rPr lang="en-US" dirty="0"/>
              <a:t>Emissary: one who acts on behalf of another (especially within a religious context)</a:t>
            </a:r>
          </a:p>
          <a:p>
            <a:r>
              <a:rPr lang="en-US" dirty="0"/>
              <a:t>Early Christian Usages:</a:t>
            </a:r>
          </a:p>
          <a:p>
            <a:pPr lvl="1"/>
            <a:r>
              <a:rPr lang="en-US" dirty="0"/>
              <a:t>Jesus’ mission: giving his life as a ransom for many (Mk. 10:45)</a:t>
            </a:r>
          </a:p>
          <a:p>
            <a:pPr lvl="1"/>
            <a:r>
              <a:rPr lang="en-US" dirty="0"/>
              <a:t>Apostolic Ministry (Acts 1:17, 24; Acts 6)</a:t>
            </a:r>
          </a:p>
          <a:p>
            <a:pPr lvl="1"/>
            <a:r>
              <a:rPr lang="en-US" dirty="0"/>
              <a:t>The ministry of St. Paul &amp; his collaborators (e.g. Rm. 15:25; 1 Cor. 3:5; Eph. 6:21)</a:t>
            </a:r>
          </a:p>
          <a:p>
            <a:pPr lvl="1"/>
            <a:endParaRPr lang="en-US" dirty="0"/>
          </a:p>
        </p:txBody>
      </p:sp>
    </p:spTree>
    <p:extLst>
      <p:ext uri="{BB962C8B-B14F-4D97-AF65-F5344CB8AC3E}">
        <p14:creationId xmlns:p14="http://schemas.microsoft.com/office/powerpoint/2010/main" val="174013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47AA-3ECE-4671-BDA5-C47A6748D96E}"/>
              </a:ext>
            </a:extLst>
          </p:cNvPr>
          <p:cNvSpPr>
            <a:spLocks noGrp="1"/>
          </p:cNvSpPr>
          <p:nvPr>
            <p:ph type="title"/>
          </p:nvPr>
        </p:nvSpPr>
        <p:spPr>
          <a:xfrm>
            <a:off x="1097279" y="286603"/>
            <a:ext cx="10870943" cy="1450757"/>
          </a:xfrm>
        </p:spPr>
        <p:txBody>
          <a:bodyPr/>
          <a:lstStyle/>
          <a:p>
            <a:r>
              <a:rPr lang="en-US" dirty="0"/>
              <a:t>Diaconate - Models of the Diaconate</a:t>
            </a:r>
          </a:p>
        </p:txBody>
      </p:sp>
      <p:sp>
        <p:nvSpPr>
          <p:cNvPr id="3" name="Content Placeholder 2">
            <a:extLst>
              <a:ext uri="{FF2B5EF4-FFF2-40B4-BE49-F238E27FC236}">
                <a16:creationId xmlns:a16="http://schemas.microsoft.com/office/drawing/2014/main" id="{F8E63688-4BC0-4E4B-B487-4C220300FED4}"/>
              </a:ext>
            </a:extLst>
          </p:cNvPr>
          <p:cNvSpPr>
            <a:spLocks noGrp="1"/>
          </p:cNvSpPr>
          <p:nvPr>
            <p:ph idx="1"/>
          </p:nvPr>
        </p:nvSpPr>
        <p:spPr/>
        <p:txBody>
          <a:bodyPr/>
          <a:lstStyle/>
          <a:p>
            <a:endParaRPr lang="en-US" dirty="0"/>
          </a:p>
          <a:p>
            <a:r>
              <a:rPr lang="en-US" dirty="0"/>
              <a:t>Icon of Christ the Servant</a:t>
            </a:r>
          </a:p>
          <a:p>
            <a:endParaRPr lang="en-US" dirty="0"/>
          </a:p>
          <a:p>
            <a:r>
              <a:rPr lang="en-US" dirty="0"/>
              <a:t>Deacon as Intermediary</a:t>
            </a:r>
          </a:p>
          <a:p>
            <a:endParaRPr lang="en-US" dirty="0"/>
          </a:p>
          <a:p>
            <a:r>
              <a:rPr lang="en-US" dirty="0"/>
              <a:t>Deacon as Levite</a:t>
            </a:r>
          </a:p>
        </p:txBody>
      </p:sp>
    </p:spTree>
    <p:extLst>
      <p:ext uri="{BB962C8B-B14F-4D97-AF65-F5344CB8AC3E}">
        <p14:creationId xmlns:p14="http://schemas.microsoft.com/office/powerpoint/2010/main" val="57024793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182</TotalTime>
  <Words>1670</Words>
  <Application>Microsoft Office PowerPoint</Application>
  <PresentationFormat>Widescreen</PresentationFormat>
  <Paragraphs>245</Paragraphs>
  <Slides>23</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Retrospect</vt:lpstr>
      <vt:lpstr>Engaging the Diaconate</vt:lpstr>
      <vt:lpstr>Introductions</vt:lpstr>
      <vt:lpstr>Overview</vt:lpstr>
      <vt:lpstr>Diaconate - Definitions</vt:lpstr>
      <vt:lpstr>Diaconate - Definitions</vt:lpstr>
      <vt:lpstr>Diaconate - Definitions</vt:lpstr>
      <vt:lpstr>Diaconate - Definitions</vt:lpstr>
      <vt:lpstr>Diaconate - Diakonia</vt:lpstr>
      <vt:lpstr>Diaconate - Models of the Diaconate</vt:lpstr>
      <vt:lpstr>Why Deacons?</vt:lpstr>
      <vt:lpstr>Our program – Education of CCD services</vt:lpstr>
      <vt:lpstr>Our program – Certification </vt:lpstr>
      <vt:lpstr>Our program – sample objectives</vt:lpstr>
      <vt:lpstr>Our program – sample agenda</vt:lpstr>
      <vt:lpstr>Our program – sample ways to get involved</vt:lpstr>
      <vt:lpstr>Our program - Structure</vt:lpstr>
      <vt:lpstr>Our program - Structure</vt:lpstr>
      <vt:lpstr>Results</vt:lpstr>
      <vt:lpstr>Results – considerations</vt:lpstr>
      <vt:lpstr>Results – successes</vt:lpstr>
      <vt:lpstr>Results – pitfalls to avoid</vt:lpstr>
      <vt:lpstr>Questions?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Lacy de la Garza</dc:creator>
  <cp:lastModifiedBy>Lacy de la Garza</cp:lastModifiedBy>
  <cp:revision>3</cp:revision>
  <dcterms:created xsi:type="dcterms:W3CDTF">2021-09-28T18:51:24Z</dcterms:created>
  <dcterms:modified xsi:type="dcterms:W3CDTF">2021-10-27T15:53:51Z</dcterms:modified>
</cp:coreProperties>
</file>